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2"/>
  </p:notesMasterIdLst>
  <p:sldIdLst>
    <p:sldId id="272" r:id="rId3"/>
    <p:sldId id="273" r:id="rId4"/>
    <p:sldId id="293" r:id="rId5"/>
    <p:sldId id="274" r:id="rId6"/>
    <p:sldId id="275" r:id="rId7"/>
    <p:sldId id="280" r:id="rId8"/>
    <p:sldId id="285" r:id="rId9"/>
    <p:sldId id="281" r:id="rId10"/>
    <p:sldId id="291" r:id="rId11"/>
    <p:sldId id="287" r:id="rId12"/>
    <p:sldId id="283" r:id="rId13"/>
    <p:sldId id="277" r:id="rId14"/>
    <p:sldId id="288" r:id="rId15"/>
    <p:sldId id="282" r:id="rId16"/>
    <p:sldId id="289" r:id="rId17"/>
    <p:sldId id="292" r:id="rId18"/>
    <p:sldId id="278" r:id="rId19"/>
    <p:sldId id="279" r:id="rId20"/>
    <p:sldId id="290" r:id="rId2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snapToGrid="0">
      <p:cViewPr varScale="1">
        <p:scale>
          <a:sx n="99" d="100"/>
          <a:sy n="99" d="100"/>
        </p:scale>
        <p:origin x="106"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1BD4573-58E7-4156-A133-2731F5F8D1A6}" type="datetimeFigureOut">
              <a:rPr lang="en-US" smtClean="0"/>
              <a:pPr/>
              <a:t>6/12/2017</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93B0CF2-7F87-4E02-A248-870047730F99}" type="slidenum">
              <a:rPr lang="en-US" smtClean="0"/>
              <a:pPr/>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pPr/>
              <a:t>1</a:t>
            </a:fld>
            <a:endParaRPr lang="en-US"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pPr/>
              <a:t>6/12/2017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pPr/>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pPr/>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pPr/>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pPr/>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pPr/>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pPr/>
              <a:t>6/12/2017</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ucop.edu/academic-personnel-programs/_files/apm/apm-670.pdf" TargetMode="External"/><Relationship Id="rId3" Type="http://schemas.openxmlformats.org/officeDocument/2006/relationships/hyperlink" Target="http://ucop.edu/operating-budget/_files/rbudget/2016-17budgetforcurrentoperations.pdf" TargetMode="External"/><Relationship Id="rId7" Type="http://schemas.openxmlformats.org/officeDocument/2006/relationships/hyperlink" Target="http://www.bfs.ucsb.edu/controller/resources" TargetMode="External"/><Relationship Id="rId2" Type="http://schemas.openxmlformats.org/officeDocument/2006/relationships/hyperlink" Target="https://leginfo.legislature.ca.gov/faces/billTextClient.xhtml?bill_id=201520160SB826" TargetMode="External"/><Relationship Id="rId1" Type="http://schemas.openxmlformats.org/officeDocument/2006/relationships/slideLayout" Target="../slideLayouts/slideLayout2.xml"/><Relationship Id="rId6" Type="http://schemas.openxmlformats.org/officeDocument/2006/relationships/hyperlink" Target="mailto:Mark.Nocciolo@ucsb.edu" TargetMode="External"/><Relationship Id="rId5" Type="http://schemas.openxmlformats.org/officeDocument/2006/relationships/hyperlink" Target="http://www.bfs.ucsb.edu/extramural-funds/gifts" TargetMode="External"/><Relationship Id="rId10" Type="http://schemas.openxmlformats.org/officeDocument/2006/relationships/hyperlink" Target="http://policy.ucop.edu/manuals/business-and-finance-bulletins.html" TargetMode="External"/><Relationship Id="rId4" Type="http://schemas.openxmlformats.org/officeDocument/2006/relationships/hyperlink" Target="http://regents.universityofcalifornia.edu/governance/policies/3101.html" TargetMode="External"/><Relationship Id="rId9" Type="http://schemas.openxmlformats.org/officeDocument/2006/relationships/hyperlink" Target="http://www.ucop.edu/research-policy-analysis-coordination/resources-tools/contract-and-grant-manual/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Sandra Perez</a:t>
            </a:r>
          </a:p>
          <a:p>
            <a:r>
              <a:rPr lang="en-US" dirty="0" smtClean="0"/>
              <a:t>Alan Williams</a:t>
            </a:r>
            <a:endParaRPr lang="en-US" dirty="0"/>
          </a:p>
          <a:p>
            <a:endParaRPr lang="en-US" dirty="0"/>
          </a:p>
        </p:txBody>
      </p:sp>
      <p:sp>
        <p:nvSpPr>
          <p:cNvPr id="4" name="Title 3"/>
          <p:cNvSpPr>
            <a:spLocks noGrp="1"/>
          </p:cNvSpPr>
          <p:nvPr>
            <p:ph type="ctrTitle"/>
          </p:nvPr>
        </p:nvSpPr>
        <p:spPr/>
        <p:txBody>
          <a:bodyPr>
            <a:normAutofit fontScale="90000"/>
          </a:bodyPr>
          <a:lstStyle/>
          <a:p>
            <a:r>
              <a:rPr lang="en-US" dirty="0" smtClean="0"/>
              <a:t>THE COLOR OF MONEY</a:t>
            </a:r>
            <a:br>
              <a:rPr lang="en-US" dirty="0" smtClean="0"/>
            </a:br>
            <a:r>
              <a:rPr lang="en-US" dirty="0" smtClean="0"/>
              <a:t>FUND U</a:t>
            </a:r>
            <a:r>
              <a:rPr lang="en-US" sz="7200" dirty="0" smtClean="0"/>
              <a:t>$</a:t>
            </a:r>
            <a:r>
              <a:rPr lang="en-US" dirty="0" smtClean="0"/>
              <a:t>E</a:t>
            </a:r>
            <a:endParaRPr lang="en-US" dirty="0"/>
          </a:p>
        </p:txBody>
      </p:sp>
      <p:sp>
        <p:nvSpPr>
          <p:cNvPr id="2" name="Date Placeholder 1"/>
          <p:cNvSpPr>
            <a:spLocks noGrp="1"/>
          </p:cNvSpPr>
          <p:nvPr>
            <p:ph type="dt" sz="half" idx="10"/>
          </p:nvPr>
        </p:nvSpPr>
        <p:spPr/>
        <p:txBody>
          <a:bodyPr/>
          <a:lstStyle/>
          <a:p>
            <a:fld id="{2291DB3F-9584-4BEF-A66B-949DA1386416}" type="datetime1">
              <a:rPr lang="en-US" smtClean="0"/>
              <a:t>6/12/2017</a:t>
            </a:fld>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dirty="0" smtClean="0"/>
              <a:t>Provide </a:t>
            </a:r>
            <a:r>
              <a:rPr lang="en-US" dirty="0"/>
              <a:t>permanent funding for UC’s core mission and support </a:t>
            </a:r>
            <a:r>
              <a:rPr lang="en-US" dirty="0" smtClean="0"/>
              <a:t>activities. </a:t>
            </a:r>
            <a:r>
              <a:rPr lang="en-US" dirty="0"/>
              <a:t>These </a:t>
            </a:r>
            <a:r>
              <a:rPr lang="en-US" dirty="0" smtClean="0"/>
              <a:t>include:</a:t>
            </a:r>
          </a:p>
          <a:p>
            <a:pPr lvl="1"/>
            <a:r>
              <a:rPr lang="en-US" dirty="0" smtClean="0"/>
              <a:t>Faculty </a:t>
            </a:r>
            <a:r>
              <a:rPr lang="en-US" dirty="0"/>
              <a:t>S</a:t>
            </a:r>
            <a:r>
              <a:rPr lang="en-US" dirty="0" smtClean="0"/>
              <a:t>alaries </a:t>
            </a:r>
            <a:r>
              <a:rPr lang="en-US" dirty="0"/>
              <a:t>and B</a:t>
            </a:r>
            <a:r>
              <a:rPr lang="en-US" dirty="0" smtClean="0"/>
              <a:t>enefits </a:t>
            </a:r>
          </a:p>
          <a:p>
            <a:pPr lvl="1"/>
            <a:r>
              <a:rPr lang="en-US" dirty="0"/>
              <a:t>A</a:t>
            </a:r>
            <a:r>
              <a:rPr lang="en-US" dirty="0" smtClean="0"/>
              <a:t>cademic </a:t>
            </a:r>
            <a:r>
              <a:rPr lang="en-US" dirty="0"/>
              <a:t>and </a:t>
            </a:r>
            <a:r>
              <a:rPr lang="en-US" dirty="0" smtClean="0"/>
              <a:t>Administrative Support</a:t>
            </a:r>
          </a:p>
          <a:p>
            <a:pPr lvl="1"/>
            <a:r>
              <a:rPr lang="en-US" dirty="0" smtClean="0"/>
              <a:t>Student Services</a:t>
            </a:r>
          </a:p>
          <a:p>
            <a:pPr lvl="1"/>
            <a:r>
              <a:rPr lang="en-US" dirty="0" smtClean="0"/>
              <a:t>Operation &amp; Maintenance </a:t>
            </a:r>
            <a:r>
              <a:rPr lang="en-US" dirty="0"/>
              <a:t>of </a:t>
            </a:r>
            <a:r>
              <a:rPr lang="en-US" dirty="0" smtClean="0"/>
              <a:t>Plant </a:t>
            </a:r>
          </a:p>
          <a:p>
            <a:pPr lvl="1"/>
            <a:r>
              <a:rPr lang="en-US" dirty="0"/>
              <a:t>F</a:t>
            </a:r>
            <a:r>
              <a:rPr lang="en-US" dirty="0" smtClean="0"/>
              <a:t>inancial Aid  </a:t>
            </a:r>
            <a:endParaRPr lang="en-US" dirty="0"/>
          </a:p>
          <a:p>
            <a:pPr marL="0" indent="0" algn="ctr">
              <a:buNone/>
            </a:pPr>
            <a:r>
              <a:rPr lang="en-US" sz="4800" b="1" dirty="0" smtClean="0"/>
              <a:t>Core Funds ≠ Free Benefits</a:t>
            </a:r>
            <a:endParaRPr lang="en-US" sz="4800" b="1" dirty="0"/>
          </a:p>
        </p:txBody>
      </p:sp>
      <p:sp>
        <p:nvSpPr>
          <p:cNvPr id="3" name="Title 2"/>
          <p:cNvSpPr>
            <a:spLocks noGrp="1"/>
          </p:cNvSpPr>
          <p:nvPr>
            <p:ph type="title"/>
          </p:nvPr>
        </p:nvSpPr>
        <p:spPr/>
        <p:txBody>
          <a:bodyPr>
            <a:normAutofit fontScale="90000"/>
          </a:bodyPr>
          <a:lstStyle/>
          <a:p>
            <a:r>
              <a:rPr lang="en-US" b="1" dirty="0"/>
              <a:t/>
            </a:r>
            <a:br>
              <a:rPr lang="en-US" b="1" dirty="0"/>
            </a:br>
            <a:r>
              <a:rPr lang="en-US" b="1" dirty="0" smtClean="0"/>
              <a:t>CORE FUNDS USES</a:t>
            </a:r>
            <a:endParaRPr lang="en-US" b="1" dirty="0"/>
          </a:p>
        </p:txBody>
      </p:sp>
    </p:spTree>
    <p:extLst>
      <p:ext uri="{BB962C8B-B14F-4D97-AF65-F5344CB8AC3E}">
        <p14:creationId xmlns:p14="http://schemas.microsoft.com/office/powerpoint/2010/main" val="329371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35479"/>
            <a:ext cx="10972800" cy="4761411"/>
          </a:xfrm>
        </p:spPr>
        <p:txBody>
          <a:bodyPr>
            <a:normAutofit fontScale="92500"/>
          </a:bodyPr>
          <a:lstStyle/>
          <a:p>
            <a:r>
              <a:rPr lang="en-US" dirty="0" smtClean="0"/>
              <a:t>No Auxiliaries and Intercollegiate Activities Expenditures [State Budget Act]</a:t>
            </a:r>
          </a:p>
          <a:p>
            <a:r>
              <a:rPr lang="en-US" dirty="0" smtClean="0"/>
              <a:t>No Alcoholic Beverages &amp; Tobacco Expenditures [BFB BUS-79]</a:t>
            </a:r>
          </a:p>
          <a:p>
            <a:r>
              <a:rPr lang="en-US" dirty="0" smtClean="0"/>
              <a:t>Restrictions for Capital and Deferred Major Maintenance	</a:t>
            </a:r>
          </a:p>
          <a:p>
            <a:pPr lvl="1"/>
            <a:r>
              <a:rPr lang="en-US" dirty="0" smtClean="0"/>
              <a:t>Only Projects Per Capital Plan &amp; DM Plan - Approved by State Department of Finance</a:t>
            </a:r>
          </a:p>
          <a:p>
            <a:r>
              <a:rPr lang="en-US" dirty="0" smtClean="0"/>
              <a:t>Entertainment &amp; Travel [except per policy approval, </a:t>
            </a:r>
            <a:r>
              <a:rPr lang="en-US" dirty="0"/>
              <a:t>BFB BUS-79</a:t>
            </a:r>
            <a:r>
              <a:rPr lang="en-US" dirty="0" smtClean="0"/>
              <a:t>]</a:t>
            </a:r>
          </a:p>
          <a:p>
            <a:r>
              <a:rPr lang="en-US" dirty="0" smtClean="0"/>
              <a:t>Gifts to non-university individuals &amp; organizations [except to a student for academic achievement, BFB-G-42]</a:t>
            </a:r>
          </a:p>
          <a:p>
            <a:r>
              <a:rPr lang="en-US" dirty="0" smtClean="0"/>
              <a:t>No Student Services Support Activities (Function 68) [OP Funding Streams Technical Instructions]; Exception - Fund 19912 &amp; 2016-17 LCFF Funding</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b="1" dirty="0"/>
              <a:t/>
            </a:r>
            <a:br>
              <a:rPr lang="en-US" b="1" dirty="0"/>
            </a:br>
            <a:r>
              <a:rPr lang="en-US" b="1" dirty="0" smtClean="0"/>
              <a:t>SGFs RESTRICTIONS</a:t>
            </a:r>
            <a:endParaRPr lang="en-US" b="1" dirty="0"/>
          </a:p>
        </p:txBody>
      </p:sp>
    </p:spTree>
    <p:extLst>
      <p:ext uri="{BB962C8B-B14F-4D97-AF65-F5344CB8AC3E}">
        <p14:creationId xmlns:p14="http://schemas.microsoft.com/office/powerpoint/2010/main" val="404910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a:t>Regental</a:t>
            </a:r>
            <a:r>
              <a:rPr lang="en-US" b="1" dirty="0"/>
              <a:t> </a:t>
            </a:r>
            <a:r>
              <a:rPr lang="en-US" b="1" dirty="0" smtClean="0"/>
              <a:t>Policy</a:t>
            </a:r>
            <a:r>
              <a:rPr lang="en-US" dirty="0" smtClean="0"/>
              <a:t>: “</a:t>
            </a:r>
            <a:r>
              <a:rPr lang="en-US" i="1" dirty="0"/>
              <a:t>To </a:t>
            </a:r>
            <a:r>
              <a:rPr lang="en-US" i="1" dirty="0" smtClean="0"/>
              <a:t>fund student financial </a:t>
            </a:r>
            <a:r>
              <a:rPr lang="en-US" i="1" dirty="0"/>
              <a:t>aid and related </a:t>
            </a:r>
            <a:r>
              <a:rPr lang="en-US" i="1" dirty="0" smtClean="0"/>
              <a:t>programs: admissions</a:t>
            </a:r>
            <a:r>
              <a:rPr lang="en-US" i="1" dirty="0"/>
              <a:t>, registration, administration, libraries, and operation and maintenance of </a:t>
            </a:r>
            <a:r>
              <a:rPr lang="en-US" i="1" dirty="0" smtClean="0"/>
              <a:t>plant.  Tuition </a:t>
            </a:r>
            <a:r>
              <a:rPr lang="en-US" i="1" dirty="0"/>
              <a:t>may be used for general support of the University's </a:t>
            </a:r>
            <a:r>
              <a:rPr lang="en-US" b="1" i="1" dirty="0"/>
              <a:t>operating budget</a:t>
            </a:r>
            <a:r>
              <a:rPr lang="en-US" i="1" dirty="0"/>
              <a:t>. Revenue from Tuition may be used to fund all costs related to instruction, including faculty salaries. </a:t>
            </a:r>
            <a:r>
              <a:rPr lang="en-US" dirty="0" smtClean="0"/>
              <a:t>“ </a:t>
            </a:r>
          </a:p>
          <a:p>
            <a:r>
              <a:rPr lang="en-US" b="1" dirty="0" smtClean="0"/>
              <a:t>Designation</a:t>
            </a:r>
            <a:r>
              <a:rPr lang="en-US" dirty="0" smtClean="0"/>
              <a:t>: Financial Aid</a:t>
            </a:r>
            <a:endParaRPr lang="en-US" dirty="0"/>
          </a:p>
          <a:p>
            <a:r>
              <a:rPr lang="en-US" b="1" dirty="0" smtClean="0"/>
              <a:t>Restriction</a:t>
            </a:r>
            <a:r>
              <a:rPr lang="en-US" dirty="0" smtClean="0"/>
              <a:t>: No Capital Funding</a:t>
            </a:r>
            <a:endParaRPr lang="en-US" dirty="0"/>
          </a:p>
        </p:txBody>
      </p:sp>
      <p:sp>
        <p:nvSpPr>
          <p:cNvPr id="3" name="Title 2"/>
          <p:cNvSpPr>
            <a:spLocks noGrp="1"/>
          </p:cNvSpPr>
          <p:nvPr>
            <p:ph type="title"/>
          </p:nvPr>
        </p:nvSpPr>
        <p:spPr/>
        <p:txBody>
          <a:bodyPr/>
          <a:lstStyle/>
          <a:p>
            <a:r>
              <a:rPr lang="en-US" b="1" dirty="0" smtClean="0"/>
              <a:t>TUITION</a:t>
            </a:r>
            <a:endParaRPr lang="en-US" b="1"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err="1"/>
              <a:t>Regental</a:t>
            </a:r>
            <a:r>
              <a:rPr lang="en-US" sz="2400" b="1" dirty="0"/>
              <a:t> </a:t>
            </a:r>
            <a:r>
              <a:rPr lang="en-US" sz="2400" b="1" dirty="0" smtClean="0"/>
              <a:t>Policy</a:t>
            </a:r>
            <a:r>
              <a:rPr lang="en-US" sz="2400" dirty="0" smtClean="0"/>
              <a:t>: “</a:t>
            </a:r>
            <a:r>
              <a:rPr lang="en-US" sz="2400" i="1" dirty="0" smtClean="0"/>
              <a:t>Income </a:t>
            </a:r>
            <a:r>
              <a:rPr lang="en-US" sz="2400" i="1" dirty="0"/>
              <a:t>generated by the Student Services Fee (formerly referred to as the University Registration Fee) shall be used to support services and programs that directly benefit students and that are complementary to, </a:t>
            </a:r>
            <a:r>
              <a:rPr lang="en-US" sz="2400" b="1" i="1" u="sng" dirty="0"/>
              <a:t>but not a part of, the core instructional program</a:t>
            </a:r>
            <a:r>
              <a:rPr lang="en-US" sz="2400" i="1" dirty="0"/>
              <a:t>. These services and programs include, but are not limited to, operating and capital expenses for services related to the physical and psychological health and well-being of students; social, recreational, and cultural activities and programs; services related to campus life and campus community; technology expenses directly related to the services; and career support</a:t>
            </a:r>
            <a:r>
              <a:rPr lang="en-US" sz="2400" dirty="0" smtClean="0"/>
              <a:t>.” </a:t>
            </a:r>
          </a:p>
          <a:p>
            <a:r>
              <a:rPr lang="en-US" sz="2400" b="1" dirty="0" smtClean="0"/>
              <a:t>Designations</a:t>
            </a:r>
            <a:r>
              <a:rPr lang="en-US" sz="2400" dirty="0" smtClean="0"/>
              <a:t>: Student Support </a:t>
            </a:r>
            <a:r>
              <a:rPr lang="en-US" sz="2400" dirty="0" err="1" smtClean="0"/>
              <a:t>Svcs</a:t>
            </a:r>
            <a:r>
              <a:rPr lang="en-US" sz="2400" dirty="0" smtClean="0"/>
              <a:t>, Student Mental Health, and Financial Aid</a:t>
            </a:r>
          </a:p>
          <a:p>
            <a:r>
              <a:rPr lang="en-US" sz="2400" b="1" dirty="0" smtClean="0"/>
              <a:t>Restriction</a:t>
            </a:r>
            <a:r>
              <a:rPr lang="en-US" sz="2400" dirty="0" smtClean="0"/>
              <a:t>: No expenditures for Core Instructional Program</a:t>
            </a:r>
          </a:p>
          <a:p>
            <a:endParaRPr lang="en-US" sz="2400" dirty="0"/>
          </a:p>
        </p:txBody>
      </p:sp>
      <p:sp>
        <p:nvSpPr>
          <p:cNvPr id="3" name="Title 2"/>
          <p:cNvSpPr>
            <a:spLocks noGrp="1"/>
          </p:cNvSpPr>
          <p:nvPr>
            <p:ph type="title"/>
          </p:nvPr>
        </p:nvSpPr>
        <p:spPr/>
        <p:txBody>
          <a:bodyPr/>
          <a:lstStyle/>
          <a:p>
            <a:r>
              <a:rPr lang="en-US" b="1" dirty="0" smtClean="0"/>
              <a:t>STUDENT SERVICES FEE/SMH</a:t>
            </a:r>
            <a:endParaRPr lang="en-US" b="1" dirty="0"/>
          </a:p>
        </p:txBody>
      </p:sp>
    </p:spTree>
    <p:extLst>
      <p:ext uri="{BB962C8B-B14F-4D97-AF65-F5344CB8AC3E}">
        <p14:creationId xmlns:p14="http://schemas.microsoft.com/office/powerpoint/2010/main" val="6345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Other Restricted State Funds [Lottery Funds and Research Grants: Tobacco, Aids, etc.]</a:t>
            </a:r>
          </a:p>
          <a:p>
            <a:r>
              <a:rPr lang="en-US" sz="2000" dirty="0" smtClean="0"/>
              <a:t>Other Fees:</a:t>
            </a:r>
          </a:p>
          <a:p>
            <a:pPr lvl="1"/>
            <a:r>
              <a:rPr lang="en-US" sz="2000" dirty="0" smtClean="0"/>
              <a:t>Campus Based Fees</a:t>
            </a:r>
          </a:p>
          <a:p>
            <a:pPr lvl="1"/>
            <a:r>
              <a:rPr lang="en-US" sz="2000" dirty="0" smtClean="0"/>
              <a:t>Extension</a:t>
            </a:r>
          </a:p>
          <a:p>
            <a:pPr lvl="1"/>
            <a:r>
              <a:rPr lang="en-US" sz="2000" dirty="0" smtClean="0"/>
              <a:t>Course Materials </a:t>
            </a:r>
          </a:p>
          <a:p>
            <a:pPr lvl="1"/>
            <a:r>
              <a:rPr lang="en-US" sz="2000" dirty="0" smtClean="0"/>
              <a:t>Miscellaneous</a:t>
            </a:r>
            <a:r>
              <a:rPr lang="en-US" sz="2000" dirty="0"/>
              <a:t>	</a:t>
            </a:r>
            <a:endParaRPr lang="en-US" sz="2000" dirty="0" smtClean="0"/>
          </a:p>
          <a:p>
            <a:r>
              <a:rPr lang="en-US" sz="2200" dirty="0" smtClean="0"/>
              <a:t>Other Income Funds &amp; Services</a:t>
            </a:r>
          </a:p>
          <a:p>
            <a:r>
              <a:rPr lang="en-US" sz="2200" dirty="0" smtClean="0"/>
              <a:t>Sales &amp; Services [Educational Activities]</a:t>
            </a:r>
          </a:p>
          <a:p>
            <a:r>
              <a:rPr lang="en-US" sz="2200" dirty="0" smtClean="0"/>
              <a:t>Sales &amp; Services [Auxiliary Enterprises]</a:t>
            </a:r>
          </a:p>
          <a:p>
            <a:r>
              <a:rPr lang="en-US" sz="2200" dirty="0" smtClean="0"/>
              <a:t>Gifts &amp; Endowments</a:t>
            </a:r>
          </a:p>
          <a:p>
            <a:r>
              <a:rPr lang="en-US" sz="2200" dirty="0" smtClean="0"/>
              <a:t>Extramural Funds</a:t>
            </a:r>
            <a:endParaRPr lang="en-US" sz="2000" dirty="0" smtClean="0"/>
          </a:p>
          <a:p>
            <a:endParaRPr lang="en-US" sz="2200" dirty="0"/>
          </a:p>
        </p:txBody>
      </p:sp>
      <p:sp>
        <p:nvSpPr>
          <p:cNvPr id="3" name="Title 2"/>
          <p:cNvSpPr>
            <a:spLocks noGrp="1"/>
          </p:cNvSpPr>
          <p:nvPr>
            <p:ph type="title"/>
          </p:nvPr>
        </p:nvSpPr>
        <p:spPr/>
        <p:txBody>
          <a:bodyPr/>
          <a:lstStyle/>
          <a:p>
            <a:r>
              <a:rPr lang="en-US" b="1" dirty="0" smtClean="0"/>
              <a:t>OTHER CURRENT FUNDS [Not CORE]</a:t>
            </a:r>
            <a:endParaRPr lang="en-US" b="1" dirty="0"/>
          </a:p>
        </p:txBody>
      </p:sp>
    </p:spTree>
    <p:extLst>
      <p:ext uri="{BB962C8B-B14F-4D97-AF65-F5344CB8AC3E}">
        <p14:creationId xmlns:p14="http://schemas.microsoft.com/office/powerpoint/2010/main" val="279045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State Special Lottery </a:t>
            </a:r>
            <a:r>
              <a:rPr lang="en-US" dirty="0" smtClean="0"/>
              <a:t>Funds: (18082, 18084, 18086) -- For Instruction and Instructional Support Activities</a:t>
            </a:r>
          </a:p>
          <a:p>
            <a:r>
              <a:rPr lang="en-US" dirty="0" smtClean="0"/>
              <a:t>State Special Funds: (18XXX) -- For Specific Research Activities</a:t>
            </a:r>
          </a:p>
          <a:p>
            <a:r>
              <a:rPr lang="en-US" dirty="0" smtClean="0"/>
              <a:t>Restricted Contracts &amp; Grants &amp; Some Gifts -- Per Grantor and Donor specified instructions.</a:t>
            </a:r>
          </a:p>
          <a:p>
            <a:r>
              <a:rPr lang="en-US" dirty="0" smtClean="0"/>
              <a:t>Extramural Funds -- Contracts &amp; Grants for Specific </a:t>
            </a:r>
            <a:r>
              <a:rPr lang="en-US" dirty="0"/>
              <a:t>R</a:t>
            </a:r>
            <a:r>
              <a:rPr lang="en-US" dirty="0" smtClean="0"/>
              <a:t>esearch Activities</a:t>
            </a:r>
            <a:endParaRPr lang="en-US" dirty="0"/>
          </a:p>
        </p:txBody>
      </p:sp>
      <p:sp>
        <p:nvSpPr>
          <p:cNvPr id="3" name="Title 2"/>
          <p:cNvSpPr>
            <a:spLocks noGrp="1"/>
          </p:cNvSpPr>
          <p:nvPr>
            <p:ph type="title"/>
          </p:nvPr>
        </p:nvSpPr>
        <p:spPr/>
        <p:txBody>
          <a:bodyPr/>
          <a:lstStyle/>
          <a:p>
            <a:r>
              <a:rPr lang="en-US" b="1" dirty="0" smtClean="0"/>
              <a:t>RESTRICTED FUNDS</a:t>
            </a:r>
            <a:endParaRPr lang="en-US" b="1" dirty="0"/>
          </a:p>
        </p:txBody>
      </p:sp>
    </p:spTree>
    <p:extLst>
      <p:ext uri="{BB962C8B-B14F-4D97-AF65-F5344CB8AC3E}">
        <p14:creationId xmlns:p14="http://schemas.microsoft.com/office/powerpoint/2010/main" val="44086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b="1" dirty="0"/>
              <a:t>California State Lottery Act of 1984</a:t>
            </a:r>
            <a:r>
              <a:rPr lang="en-US" sz="2000" dirty="0"/>
              <a:t> </a:t>
            </a:r>
            <a:r>
              <a:rPr lang="en-US" sz="2000" b="1" dirty="0"/>
              <a:t>states</a:t>
            </a:r>
            <a:r>
              <a:rPr lang="en-US" sz="2000" dirty="0"/>
              <a:t> “</a:t>
            </a:r>
            <a:r>
              <a:rPr lang="en-US" sz="2000" b="1" i="1" dirty="0"/>
              <a:t>that all funds allocated from the California State Lottery </a:t>
            </a:r>
            <a:r>
              <a:rPr lang="en-US" sz="2000" b="1" i="1" dirty="0" smtClean="0"/>
              <a:t>Education Fund </a:t>
            </a:r>
            <a:r>
              <a:rPr lang="en-US" sz="2000" b="1" i="1" dirty="0"/>
              <a:t>shall be used exclusively for the education of pupils and students and no funds shall be spent for acquisition </a:t>
            </a:r>
            <a:r>
              <a:rPr lang="en-US" sz="2000" b="1" i="1" dirty="0" smtClean="0"/>
              <a:t>of real </a:t>
            </a:r>
            <a:r>
              <a:rPr lang="en-US" sz="2000" b="1" i="1" dirty="0"/>
              <a:t>property, construction of facilities, financing of research, or any other non-instructional purpose</a:t>
            </a:r>
            <a:r>
              <a:rPr lang="en-US" sz="2000" dirty="0"/>
              <a:t>.”</a:t>
            </a:r>
            <a:endParaRPr lang="en-US" sz="2000" dirty="0" smtClean="0"/>
          </a:p>
          <a:p>
            <a:r>
              <a:rPr lang="en-US" sz="2000" dirty="0" smtClean="0"/>
              <a:t>FUNDS: 18082, 18083, 18084, 18085, 18086</a:t>
            </a:r>
          </a:p>
          <a:p>
            <a:r>
              <a:rPr lang="en-US" sz="2000" dirty="0" smtClean="0"/>
              <a:t>USES: </a:t>
            </a:r>
          </a:p>
          <a:p>
            <a:pPr lvl="1"/>
            <a:r>
              <a:rPr lang="en-US" sz="2000" dirty="0" smtClean="0"/>
              <a:t>Instructional Computing</a:t>
            </a:r>
          </a:p>
          <a:p>
            <a:pPr lvl="1"/>
            <a:r>
              <a:rPr lang="en-US" sz="2000" dirty="0" smtClean="0"/>
              <a:t>Instructional Equipment</a:t>
            </a:r>
          </a:p>
          <a:p>
            <a:pPr lvl="1"/>
            <a:r>
              <a:rPr lang="en-US" sz="2000" dirty="0" smtClean="0"/>
              <a:t>Instructional Support</a:t>
            </a:r>
          </a:p>
          <a:p>
            <a:pPr lvl="1"/>
            <a:r>
              <a:rPr lang="en-US" sz="2000" dirty="0" smtClean="0"/>
              <a:t>Library Support</a:t>
            </a:r>
          </a:p>
          <a:p>
            <a:pPr lvl="1"/>
            <a:r>
              <a:rPr lang="en-US" sz="2000" dirty="0" smtClean="0"/>
              <a:t>Science and Math Initiative</a:t>
            </a:r>
          </a:p>
          <a:p>
            <a:endParaRPr lang="en-US" dirty="0"/>
          </a:p>
        </p:txBody>
      </p:sp>
      <p:sp>
        <p:nvSpPr>
          <p:cNvPr id="3" name="Title 2"/>
          <p:cNvSpPr>
            <a:spLocks noGrp="1"/>
          </p:cNvSpPr>
          <p:nvPr>
            <p:ph type="title"/>
          </p:nvPr>
        </p:nvSpPr>
        <p:spPr/>
        <p:txBody>
          <a:bodyPr>
            <a:normAutofit/>
          </a:bodyPr>
          <a:lstStyle/>
          <a:p>
            <a:r>
              <a:rPr lang="en-US" sz="5400" b="1" dirty="0" smtClean="0"/>
              <a:t>CALIFORNIA LOTTERY FUNDS</a:t>
            </a:r>
            <a:endParaRPr lang="en-US" sz="5400" b="1" dirty="0"/>
          </a:p>
        </p:txBody>
      </p:sp>
    </p:spTree>
    <p:extLst>
      <p:ext uri="{BB962C8B-B14F-4D97-AF65-F5344CB8AC3E}">
        <p14:creationId xmlns:p14="http://schemas.microsoft.com/office/powerpoint/2010/main" val="81201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RESTRICTIONS: GAAP; Legislative Acts; University Policy</a:t>
            </a:r>
          </a:p>
          <a:p>
            <a:r>
              <a:rPr lang="en-US" dirty="0" smtClean="0"/>
              <a:t>DESIGNATIONS: Specific Set-asides or Agreements between funding and receiving entities</a:t>
            </a:r>
          </a:p>
          <a:p>
            <a:endParaRPr lang="en-US" dirty="0"/>
          </a:p>
          <a:p>
            <a:r>
              <a:rPr lang="en-US" dirty="0" smtClean="0"/>
              <a:t>RULE OF THUMB: </a:t>
            </a:r>
          </a:p>
          <a:p>
            <a:pPr lvl="1"/>
            <a:r>
              <a:rPr lang="en-US" dirty="0" smtClean="0"/>
              <a:t>If in doubt, consult with Accounting, Budget Office; or research policies and campus pronouncements.</a:t>
            </a:r>
          </a:p>
          <a:p>
            <a:pPr lvl="1"/>
            <a:r>
              <a:rPr lang="en-US" dirty="0" smtClean="0"/>
              <a:t>Think about how it would sound as a headline in the newspapers</a:t>
            </a:r>
            <a:endParaRPr lang="en-US" dirty="0"/>
          </a:p>
        </p:txBody>
      </p:sp>
      <p:sp>
        <p:nvSpPr>
          <p:cNvPr id="3" name="Title 2"/>
          <p:cNvSpPr>
            <a:spLocks noGrp="1"/>
          </p:cNvSpPr>
          <p:nvPr>
            <p:ph type="title"/>
          </p:nvPr>
        </p:nvSpPr>
        <p:spPr/>
        <p:txBody>
          <a:bodyPr/>
          <a:lstStyle/>
          <a:p>
            <a:r>
              <a:rPr lang="en-US" b="1" dirty="0" smtClean="0"/>
              <a:t>SUMMARY</a:t>
            </a:r>
            <a:endParaRPr lang="en-US" b="1"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808" y="1847556"/>
            <a:ext cx="10972800" cy="5103433"/>
          </a:xfrm>
        </p:spPr>
        <p:txBody>
          <a:bodyPr>
            <a:normAutofit lnSpcReduction="10000"/>
          </a:bodyPr>
          <a:lstStyle/>
          <a:p>
            <a:pPr lvl="0"/>
            <a:r>
              <a:rPr lang="en-US" sz="1600" dirty="0" smtClean="0"/>
              <a:t>Use of </a:t>
            </a:r>
            <a:r>
              <a:rPr lang="en-US" sz="1600" b="1" dirty="0" smtClean="0"/>
              <a:t>Summer Session</a:t>
            </a:r>
            <a:r>
              <a:rPr lang="en-US" sz="1600" dirty="0" smtClean="0"/>
              <a:t> [20293] Funding: 20293 is Tuition from Summer Session and has the same use and restrictions as regular Tuition, fund 20095. NO research, Sales &amp; Services [Auxiliaries], and Capital expenditures are allowed.</a:t>
            </a:r>
          </a:p>
          <a:p>
            <a:endParaRPr lang="en-US" sz="1600" dirty="0" smtClean="0"/>
          </a:p>
          <a:p>
            <a:pPr lvl="0"/>
            <a:r>
              <a:rPr lang="en-US" sz="1600" b="1" dirty="0" smtClean="0"/>
              <a:t>18082</a:t>
            </a:r>
            <a:r>
              <a:rPr lang="en-US" sz="1600" dirty="0" smtClean="0"/>
              <a:t> is one of the </a:t>
            </a:r>
            <a:r>
              <a:rPr lang="en-US" sz="1600" b="1" dirty="0" smtClean="0"/>
              <a:t>Lottery Funds</a:t>
            </a:r>
            <a:r>
              <a:rPr lang="en-US" sz="1600" dirty="0" smtClean="0"/>
              <a:t>: 	Lottery funds are designated for Instruction and Instructional Support activities. Research is prohibited =&gt; no accounts in 44xxxx or 59xxxx.  Therefore, IRCA expenditures are disallowed if the costs are going to hit accounts in research function accounts [44-59xxxx].</a:t>
            </a:r>
          </a:p>
          <a:p>
            <a:endParaRPr lang="en-US" sz="1600" dirty="0" smtClean="0"/>
          </a:p>
          <a:p>
            <a:pPr lvl="0"/>
            <a:r>
              <a:rPr lang="en-US" sz="1600" b="1" dirty="0" smtClean="0"/>
              <a:t>UNEX [University Extension]</a:t>
            </a:r>
            <a:r>
              <a:rPr lang="en-US" sz="1600" dirty="0" smtClean="0"/>
              <a:t>:	Funding from Extension Courses is not considered core funding. Funding from these fees is to support the programs.</a:t>
            </a:r>
          </a:p>
          <a:p>
            <a:endParaRPr lang="en-US" sz="1600" dirty="0" smtClean="0"/>
          </a:p>
          <a:p>
            <a:pPr lvl="0"/>
            <a:r>
              <a:rPr lang="en-US" sz="1600" b="1" dirty="0" smtClean="0"/>
              <a:t>NSFAS</a:t>
            </a:r>
            <a:r>
              <a:rPr lang="en-US" sz="1600" dirty="0" smtClean="0"/>
              <a:t> [</a:t>
            </a:r>
            <a:r>
              <a:rPr lang="en-US" sz="1600" b="1" dirty="0" smtClean="0"/>
              <a:t>N</a:t>
            </a:r>
            <a:r>
              <a:rPr lang="en-US" sz="1600" dirty="0" smtClean="0"/>
              <a:t>on-</a:t>
            </a:r>
            <a:r>
              <a:rPr lang="en-US" sz="1600" b="1" dirty="0" smtClean="0"/>
              <a:t>S</a:t>
            </a:r>
            <a:r>
              <a:rPr lang="en-US" sz="1600" dirty="0" smtClean="0"/>
              <a:t>tate </a:t>
            </a:r>
            <a:r>
              <a:rPr lang="en-US" sz="1600" b="1" dirty="0" smtClean="0"/>
              <a:t>F</a:t>
            </a:r>
            <a:r>
              <a:rPr lang="en-US" sz="1600" dirty="0" smtClean="0"/>
              <a:t>unded </a:t>
            </a:r>
            <a:r>
              <a:rPr lang="en-US" sz="1600" b="1" dirty="0" smtClean="0"/>
              <a:t>A</a:t>
            </a:r>
            <a:r>
              <a:rPr lang="en-US" sz="1600" dirty="0" smtClean="0"/>
              <a:t>dministrative </a:t>
            </a:r>
            <a:r>
              <a:rPr lang="en-US" sz="1600" b="1" dirty="0" smtClean="0"/>
              <a:t>S</a:t>
            </a:r>
            <a:r>
              <a:rPr lang="en-US" sz="1600" dirty="0" smtClean="0"/>
              <a:t>upport]: Assessment to non-state funded units for campus overhead [Administrative Support].</a:t>
            </a:r>
          </a:p>
          <a:p>
            <a:pPr>
              <a:buNone/>
            </a:pPr>
            <a:r>
              <a:rPr lang="en-US" sz="1600" dirty="0" smtClean="0"/>
              <a:t> </a:t>
            </a:r>
          </a:p>
          <a:p>
            <a:pPr lvl="0"/>
            <a:r>
              <a:rPr lang="en-US" sz="1600" b="1" dirty="0" smtClean="0"/>
              <a:t>STIP</a:t>
            </a:r>
            <a:r>
              <a:rPr lang="en-US" sz="1600" dirty="0" smtClean="0"/>
              <a:t> [</a:t>
            </a:r>
            <a:r>
              <a:rPr lang="en-US" sz="1600" b="1" dirty="0" smtClean="0"/>
              <a:t>S</a:t>
            </a:r>
            <a:r>
              <a:rPr lang="en-US" sz="1600" dirty="0" smtClean="0"/>
              <a:t>hort </a:t>
            </a:r>
            <a:r>
              <a:rPr lang="en-US" sz="1600" b="1" dirty="0" smtClean="0"/>
              <a:t>T</a:t>
            </a:r>
            <a:r>
              <a:rPr lang="en-US" sz="1600" dirty="0" smtClean="0"/>
              <a:t>erm </a:t>
            </a:r>
            <a:r>
              <a:rPr lang="en-US" sz="1600" b="1" dirty="0" smtClean="0"/>
              <a:t>I</a:t>
            </a:r>
            <a:r>
              <a:rPr lang="en-US" sz="1600" dirty="0" smtClean="0"/>
              <a:t>nvestment </a:t>
            </a:r>
            <a:r>
              <a:rPr lang="en-US" sz="1600" b="1" dirty="0" smtClean="0"/>
              <a:t>P</a:t>
            </a:r>
            <a:r>
              <a:rPr lang="en-US" sz="1600" dirty="0" smtClean="0"/>
              <a:t>ool]:  Interest earned from short term cash investments. It is highly discretionary funding</a:t>
            </a:r>
            <a:r>
              <a:rPr lang="en-US" sz="1600" dirty="0" smtClean="0"/>
              <a:t>.</a:t>
            </a:r>
          </a:p>
          <a:p>
            <a:pPr lvl="0"/>
            <a:endParaRPr lang="en-US" sz="1600" dirty="0"/>
          </a:p>
          <a:p>
            <a:pPr lvl="0"/>
            <a:r>
              <a:rPr lang="en-US" sz="1600" b="1" dirty="0" smtClean="0"/>
              <a:t>Income Funds</a:t>
            </a:r>
            <a:r>
              <a:rPr lang="en-US" sz="1600" dirty="0" smtClean="0"/>
              <a:t>: Departments need to be clear what the income fund </a:t>
            </a:r>
            <a:r>
              <a:rPr lang="en-US" sz="1600" smtClean="0"/>
              <a:t>is for [source and uses]. </a:t>
            </a:r>
            <a:r>
              <a:rPr lang="en-US" sz="1600" dirty="0" smtClean="0"/>
              <a:t>If unrestricted, it can be used to fund shortfalls in other funds in the same or similar Fund Group.</a:t>
            </a:r>
            <a:r>
              <a:rPr lang="en-US" sz="1600" dirty="0" smtClean="0"/>
              <a:t>	</a:t>
            </a:r>
          </a:p>
          <a:p>
            <a:pPr lvl="0"/>
            <a:endParaRPr lang="en-US" dirty="0"/>
          </a:p>
          <a:p>
            <a:pPr lvl="0"/>
            <a:endParaRPr lang="en-US" dirty="0" smtClean="0"/>
          </a:p>
          <a:p>
            <a:pPr marL="0" indent="0">
              <a:buNone/>
            </a:pPr>
            <a:endParaRPr lang="en-US" dirty="0" smtClean="0"/>
          </a:p>
          <a:p>
            <a:pPr marL="0" indent="0">
              <a:buNone/>
            </a:pPr>
            <a:endParaRPr lang="en-US" dirty="0"/>
          </a:p>
        </p:txBody>
      </p:sp>
      <p:sp>
        <p:nvSpPr>
          <p:cNvPr id="3" name="Title 2"/>
          <p:cNvSpPr>
            <a:spLocks noGrp="1"/>
          </p:cNvSpPr>
          <p:nvPr>
            <p:ph type="title"/>
          </p:nvPr>
        </p:nvSpPr>
        <p:spPr>
          <a:xfrm>
            <a:off x="609600" y="704088"/>
            <a:ext cx="10972800" cy="808190"/>
          </a:xfrm>
        </p:spPr>
        <p:txBody>
          <a:bodyPr/>
          <a:lstStyle/>
          <a:p>
            <a:pPr algn="ctr"/>
            <a:r>
              <a:rPr lang="en-US" b="1" dirty="0" smtClean="0"/>
              <a:t>QUESTIONS</a:t>
            </a:r>
            <a:endParaRPr lang="en-US" b="1"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764" y="1747644"/>
            <a:ext cx="10972800" cy="4815887"/>
          </a:xfrm>
        </p:spPr>
        <p:txBody>
          <a:bodyPr>
            <a:normAutofit fontScale="70000" lnSpcReduction="20000"/>
          </a:bodyPr>
          <a:lstStyle/>
          <a:p>
            <a:pPr marL="0" indent="0">
              <a:buNone/>
            </a:pPr>
            <a:r>
              <a:rPr lang="en-US" sz="1800" dirty="0" smtClean="0"/>
              <a:t>2016 CA Budget Act</a:t>
            </a:r>
            <a:r>
              <a:rPr lang="en-US" sz="1800" dirty="0"/>
              <a:t>: </a:t>
            </a:r>
            <a:r>
              <a:rPr lang="en-US" sz="1800" dirty="0">
                <a:hlinkClick r:id="rId2"/>
              </a:rPr>
              <a:t>https://</a:t>
            </a:r>
            <a:r>
              <a:rPr lang="en-US" sz="1800" dirty="0" smtClean="0">
                <a:hlinkClick r:id="rId2"/>
              </a:rPr>
              <a:t>leginfo.legislature.ca.gov/faces/billTextClient.xhtml?bill_id=201520160SB826</a:t>
            </a:r>
            <a:endParaRPr lang="en-US" sz="1800" dirty="0" smtClean="0"/>
          </a:p>
          <a:p>
            <a:pPr marL="0" indent="0">
              <a:buNone/>
            </a:pPr>
            <a:endParaRPr lang="en-US" sz="1800" dirty="0" smtClean="0"/>
          </a:p>
          <a:p>
            <a:pPr marL="0" indent="0">
              <a:buNone/>
            </a:pPr>
            <a:r>
              <a:rPr lang="en-US" sz="1800" dirty="0" smtClean="0"/>
              <a:t>UC Budget for </a:t>
            </a:r>
            <a:r>
              <a:rPr lang="en-US" sz="1800" dirty="0"/>
              <a:t>Current Operations</a:t>
            </a:r>
            <a:r>
              <a:rPr lang="en-US" sz="1800" dirty="0" smtClean="0"/>
              <a:t>: </a:t>
            </a:r>
            <a:r>
              <a:rPr lang="en-US" sz="1800" dirty="0" smtClean="0">
                <a:hlinkClick r:id="rId3"/>
              </a:rPr>
              <a:t>http</a:t>
            </a:r>
            <a:r>
              <a:rPr lang="en-US" sz="1800" dirty="0">
                <a:hlinkClick r:id="rId3"/>
              </a:rPr>
              <a:t>://ucop.edu/operating-budget/_</a:t>
            </a:r>
            <a:r>
              <a:rPr lang="en-US" sz="1800" dirty="0" smtClean="0">
                <a:hlinkClick r:id="rId3"/>
              </a:rPr>
              <a:t>files/rbudget/2016-17budgetforcurrentoperations.pdf</a:t>
            </a:r>
            <a:endParaRPr lang="en-US" sz="1800" dirty="0" smtClean="0"/>
          </a:p>
          <a:p>
            <a:pPr marL="0" indent="0">
              <a:buNone/>
            </a:pPr>
            <a:endParaRPr lang="en-US" sz="1800" dirty="0" smtClean="0"/>
          </a:p>
          <a:p>
            <a:pPr marL="0" indent="0">
              <a:buNone/>
            </a:pPr>
            <a:r>
              <a:rPr lang="en-US" sz="1800" dirty="0" smtClean="0"/>
              <a:t>Regent Policy 3101: [A. Tuition; B. </a:t>
            </a:r>
            <a:r>
              <a:rPr lang="en-US" sz="1800" dirty="0"/>
              <a:t>Student Services </a:t>
            </a:r>
            <a:r>
              <a:rPr lang="en-US" sz="1800" dirty="0" smtClean="0"/>
              <a:t>Fee</a:t>
            </a:r>
            <a:r>
              <a:rPr lang="en-US" sz="1800" dirty="0"/>
              <a:t>] </a:t>
            </a:r>
            <a:r>
              <a:rPr lang="en-US" sz="1800" dirty="0">
                <a:hlinkClick r:id="rId4"/>
              </a:rPr>
              <a:t>http://</a:t>
            </a:r>
            <a:r>
              <a:rPr lang="en-US" sz="1800" dirty="0" smtClean="0">
                <a:hlinkClick r:id="rId4"/>
              </a:rPr>
              <a:t>regents.universityofcalifornia.edu/governance/policies/3101.html</a:t>
            </a:r>
            <a:endParaRPr lang="en-US" sz="1800" dirty="0" smtClean="0"/>
          </a:p>
          <a:p>
            <a:pPr marL="0" indent="0">
              <a:buNone/>
            </a:pPr>
            <a:endParaRPr lang="en-US" sz="1800" dirty="0" smtClean="0"/>
          </a:p>
          <a:p>
            <a:pPr marL="0" indent="0">
              <a:buNone/>
            </a:pPr>
            <a:r>
              <a:rPr lang="en-US" sz="1800" dirty="0" smtClean="0"/>
              <a:t>Gifts: </a:t>
            </a:r>
            <a:r>
              <a:rPr lang="en-US" sz="1800" dirty="0" smtClean="0">
                <a:hlinkClick r:id="rId5"/>
              </a:rPr>
              <a:t>http</a:t>
            </a:r>
            <a:r>
              <a:rPr lang="en-US" sz="1800" dirty="0">
                <a:hlinkClick r:id="rId5"/>
              </a:rPr>
              <a:t>://</a:t>
            </a:r>
            <a:r>
              <a:rPr lang="en-US" sz="1800" dirty="0" smtClean="0">
                <a:hlinkClick r:id="rId5"/>
              </a:rPr>
              <a:t>www.bfs.ucsb.edu/extramural-funds/gifts</a:t>
            </a:r>
            <a:endParaRPr lang="en-US" sz="1800" dirty="0" smtClean="0"/>
          </a:p>
          <a:p>
            <a:pPr marL="0" indent="0">
              <a:buNone/>
            </a:pPr>
            <a:endParaRPr lang="en-US" sz="1800" dirty="0" smtClean="0"/>
          </a:p>
          <a:p>
            <a:pPr marL="0" indent="0">
              <a:buNone/>
            </a:pPr>
            <a:r>
              <a:rPr lang="en-US" sz="1800" dirty="0" smtClean="0"/>
              <a:t>Endowments: </a:t>
            </a:r>
            <a:r>
              <a:rPr lang="en-US" sz="1800" dirty="0" smtClean="0">
                <a:hlinkClick r:id="rId5"/>
              </a:rPr>
              <a:t>http</a:t>
            </a:r>
            <a:r>
              <a:rPr lang="en-US" sz="1800" dirty="0">
                <a:hlinkClick r:id="rId5"/>
              </a:rPr>
              <a:t>://</a:t>
            </a:r>
            <a:r>
              <a:rPr lang="en-US" sz="1800" dirty="0" smtClean="0">
                <a:hlinkClick r:id="rId5"/>
              </a:rPr>
              <a:t>www.bfs.ucsb.edu/extramural-funds/gifts</a:t>
            </a:r>
            <a:endParaRPr lang="en-US" sz="1800" dirty="0" smtClean="0"/>
          </a:p>
          <a:p>
            <a:pPr marL="0" indent="0">
              <a:buNone/>
            </a:pPr>
            <a:endParaRPr lang="en-US" sz="1800" dirty="0" smtClean="0"/>
          </a:p>
          <a:p>
            <a:pPr marL="0" indent="0">
              <a:buNone/>
            </a:pPr>
            <a:r>
              <a:rPr lang="en-US" sz="1800" dirty="0" smtClean="0"/>
              <a:t>Capital Funding: Contact Mark </a:t>
            </a:r>
            <a:r>
              <a:rPr lang="en-US" sz="1800" dirty="0" err="1" smtClean="0"/>
              <a:t>Nocciolo</a:t>
            </a:r>
            <a:r>
              <a:rPr lang="en-US" sz="1800" dirty="0" smtClean="0"/>
              <a:t>, </a:t>
            </a:r>
            <a:r>
              <a:rPr lang="en-US" sz="1800" dirty="0" smtClean="0">
                <a:hlinkClick r:id="rId6"/>
              </a:rPr>
              <a:t>Mark.Nocciolo@ucsb.edu</a:t>
            </a:r>
            <a:r>
              <a:rPr lang="en-US" sz="1800" dirty="0" smtClean="0"/>
              <a:t>   [805-893-2491]</a:t>
            </a:r>
          </a:p>
          <a:p>
            <a:pPr marL="0" indent="0">
              <a:buNone/>
            </a:pPr>
            <a:endParaRPr lang="en-US" sz="1800" dirty="0" smtClean="0"/>
          </a:p>
          <a:p>
            <a:pPr marL="0" indent="0">
              <a:buNone/>
            </a:pPr>
            <a:r>
              <a:rPr lang="en-US" sz="1800" dirty="0" smtClean="0"/>
              <a:t>Business &amp; </a:t>
            </a:r>
            <a:r>
              <a:rPr lang="en-US" sz="1800" dirty="0"/>
              <a:t>Financial Services: </a:t>
            </a:r>
            <a:r>
              <a:rPr lang="en-US" sz="1800" dirty="0">
                <a:hlinkClick r:id="rId7"/>
              </a:rPr>
              <a:t>http://</a:t>
            </a:r>
            <a:r>
              <a:rPr lang="en-US" sz="1800" dirty="0" smtClean="0">
                <a:hlinkClick r:id="rId7"/>
              </a:rPr>
              <a:t>www.bfs.ucsb.edu/controller/resources</a:t>
            </a:r>
            <a:endParaRPr lang="en-US" sz="1800" dirty="0" smtClean="0"/>
          </a:p>
          <a:p>
            <a:pPr marL="0" indent="0">
              <a:buNone/>
            </a:pPr>
            <a:endParaRPr lang="en-US" sz="1800" dirty="0" smtClean="0"/>
          </a:p>
          <a:p>
            <a:pPr marL="0" indent="0">
              <a:buNone/>
            </a:pPr>
            <a:r>
              <a:rPr lang="en-US" sz="1800" dirty="0" smtClean="0"/>
              <a:t>Health Sciences Faculty Salary: </a:t>
            </a:r>
            <a:r>
              <a:rPr lang="en-US" sz="1800" dirty="0" smtClean="0">
                <a:hlinkClick r:id="rId8"/>
              </a:rPr>
              <a:t>http</a:t>
            </a:r>
            <a:r>
              <a:rPr lang="en-US" sz="1800" dirty="0">
                <a:hlinkClick r:id="rId8"/>
              </a:rPr>
              <a:t>://www.ucop.edu/academic-personnel-programs/_</a:t>
            </a:r>
            <a:r>
              <a:rPr lang="en-US" sz="1800" dirty="0" smtClean="0">
                <a:hlinkClick r:id="rId8"/>
              </a:rPr>
              <a:t>files/apm/apm-670.pdf</a:t>
            </a:r>
            <a:endParaRPr lang="en-US" sz="1800" dirty="0" smtClean="0"/>
          </a:p>
          <a:p>
            <a:pPr marL="0" indent="0">
              <a:buNone/>
            </a:pPr>
            <a:endParaRPr lang="en-US" sz="1800" dirty="0" smtClean="0"/>
          </a:p>
          <a:p>
            <a:pPr marL="0" indent="0">
              <a:buNone/>
            </a:pPr>
            <a:r>
              <a:rPr lang="en-US" sz="1800" dirty="0" smtClean="0"/>
              <a:t>OP Contracts &amp; </a:t>
            </a:r>
            <a:r>
              <a:rPr lang="en-US" sz="1800" dirty="0"/>
              <a:t>Grants Policy: </a:t>
            </a:r>
            <a:r>
              <a:rPr lang="en-US" sz="1800" dirty="0">
                <a:hlinkClick r:id="rId9"/>
              </a:rPr>
              <a:t>http://</a:t>
            </a:r>
            <a:r>
              <a:rPr lang="en-US" sz="1800" dirty="0" smtClean="0">
                <a:hlinkClick r:id="rId9"/>
              </a:rPr>
              <a:t>www.ucop.edu/research-policy-analysis-coordination/resources-tools/contract-and-grant-manual/index.html</a:t>
            </a:r>
            <a:endParaRPr lang="en-US" sz="1800" dirty="0" smtClean="0"/>
          </a:p>
          <a:p>
            <a:pPr marL="0" indent="0">
              <a:buNone/>
            </a:pPr>
            <a:endParaRPr lang="en-US" sz="1800" dirty="0" smtClean="0"/>
          </a:p>
          <a:p>
            <a:pPr marL="0" indent="0">
              <a:buNone/>
            </a:pPr>
            <a:r>
              <a:rPr lang="en-US" sz="1800" dirty="0" smtClean="0"/>
              <a:t>OP </a:t>
            </a:r>
            <a:r>
              <a:rPr lang="en-US" sz="1800" dirty="0"/>
              <a:t>Business and Financial Bulletins: </a:t>
            </a:r>
            <a:r>
              <a:rPr lang="en-US" sz="1800" dirty="0">
                <a:hlinkClick r:id="rId10"/>
              </a:rPr>
              <a:t>http://</a:t>
            </a:r>
            <a:r>
              <a:rPr lang="en-US" sz="1800" dirty="0" smtClean="0">
                <a:hlinkClick r:id="rId10"/>
              </a:rPr>
              <a:t>policy.ucop.edu/manuals/business-and-finance-bulletins.html</a:t>
            </a:r>
            <a:r>
              <a:rPr lang="en-US" sz="1800" dirty="0" smtClean="0"/>
              <a:t> </a:t>
            </a:r>
          </a:p>
          <a:p>
            <a:pPr lvl="1"/>
            <a:r>
              <a:rPr lang="en-US" sz="1800" dirty="0" smtClean="0"/>
              <a:t>A Series – Accounting [e.g. A-47 Direct Costing Procedures]</a:t>
            </a:r>
          </a:p>
          <a:p>
            <a:pPr lvl="1"/>
            <a:r>
              <a:rPr lang="en-US" sz="1800" dirty="0" smtClean="0"/>
              <a:t>G Series – General [e.g. G-42 Policy on Gifts Presented to Non-Employees on Behalf of University]</a:t>
            </a:r>
          </a:p>
          <a:p>
            <a:pPr lvl="1"/>
            <a:r>
              <a:rPr lang="en-US" sz="1800" dirty="0" smtClean="0"/>
              <a:t>BUS Series – Business Affairs [e.g. BUS-79 Expenditures for Entertainment, Business Meetings and Other Occasions]</a:t>
            </a:r>
          </a:p>
          <a:p>
            <a:endParaRPr lang="en-US" sz="1600" dirty="0"/>
          </a:p>
          <a:p>
            <a:endParaRPr lang="en-US" sz="1600" dirty="0" smtClean="0"/>
          </a:p>
          <a:p>
            <a:pPr>
              <a:buFontTx/>
              <a:buChar char="-"/>
            </a:pPr>
            <a:endParaRPr lang="en-US" sz="1600" dirty="0"/>
          </a:p>
        </p:txBody>
      </p:sp>
      <p:sp>
        <p:nvSpPr>
          <p:cNvPr id="3" name="Title 2"/>
          <p:cNvSpPr>
            <a:spLocks noGrp="1"/>
          </p:cNvSpPr>
          <p:nvPr>
            <p:ph type="title"/>
          </p:nvPr>
        </p:nvSpPr>
        <p:spPr>
          <a:xfrm>
            <a:off x="609600" y="704088"/>
            <a:ext cx="10972800" cy="872163"/>
          </a:xfrm>
        </p:spPr>
        <p:txBody>
          <a:bodyPr/>
          <a:lstStyle/>
          <a:p>
            <a:r>
              <a:rPr lang="en-US" b="1" dirty="0" smtClean="0"/>
              <a:t>REFERENCES</a:t>
            </a:r>
            <a:endParaRPr lang="en-US" b="1" dirty="0"/>
          </a:p>
        </p:txBody>
      </p:sp>
    </p:spTree>
    <p:extLst>
      <p:ext uri="{BB962C8B-B14F-4D97-AF65-F5344CB8AC3E}">
        <p14:creationId xmlns:p14="http://schemas.microsoft.com/office/powerpoint/2010/main" val="151807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 [Parking Lot]</a:t>
            </a:r>
          </a:p>
          <a:p>
            <a:r>
              <a:rPr lang="en-US" dirty="0" smtClean="0"/>
              <a:t>Review [Important Concepts and Definitions]</a:t>
            </a:r>
            <a:endParaRPr lang="en-US" dirty="0"/>
          </a:p>
          <a:p>
            <a:r>
              <a:rPr lang="en-US" dirty="0" smtClean="0"/>
              <a:t>Fund Groups</a:t>
            </a:r>
          </a:p>
          <a:p>
            <a:r>
              <a:rPr lang="en-US" dirty="0" smtClean="0"/>
              <a:t>Fund Uses</a:t>
            </a:r>
          </a:p>
          <a:p>
            <a:r>
              <a:rPr lang="en-US" dirty="0" smtClean="0"/>
              <a:t>Restrictions &amp; Designations</a:t>
            </a:r>
            <a:endParaRPr lang="en-US" dirty="0"/>
          </a:p>
          <a:p>
            <a:endParaRPr lang="en-US" dirty="0"/>
          </a:p>
        </p:txBody>
      </p:sp>
      <p:sp>
        <p:nvSpPr>
          <p:cNvPr id="3" name="Title 2"/>
          <p:cNvSpPr>
            <a:spLocks noGrp="1"/>
          </p:cNvSpPr>
          <p:nvPr>
            <p:ph type="title"/>
          </p:nvPr>
        </p:nvSpPr>
        <p:spPr/>
        <p:txBody>
          <a:bodyPr/>
          <a:lstStyle/>
          <a:p>
            <a:r>
              <a:rPr lang="en-US" b="1" dirty="0"/>
              <a:t>Agenda</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808" y="2894029"/>
            <a:ext cx="10972800" cy="1762813"/>
          </a:xfrm>
        </p:spPr>
        <p:txBody>
          <a:bodyPr>
            <a:normAutofit lnSpcReduction="10000"/>
          </a:bodyPr>
          <a:lstStyle/>
          <a:p>
            <a:pPr marL="0" lvl="0" indent="0">
              <a:buNone/>
            </a:pPr>
            <a:endParaRPr lang="en-US" dirty="0" smtClean="0"/>
          </a:p>
          <a:p>
            <a:pPr marL="0" lvl="0" indent="0" algn="ctr">
              <a:buNone/>
            </a:pPr>
            <a:r>
              <a:rPr lang="en-US" sz="7200" dirty="0" smtClean="0"/>
              <a:t>???</a:t>
            </a:r>
          </a:p>
          <a:p>
            <a:pPr marL="0" indent="0">
              <a:buNone/>
            </a:pPr>
            <a:endParaRPr lang="en-US" dirty="0" smtClean="0"/>
          </a:p>
          <a:p>
            <a:pPr marL="0" indent="0">
              <a:buNone/>
            </a:pPr>
            <a:endParaRPr lang="en-US" dirty="0"/>
          </a:p>
        </p:txBody>
      </p:sp>
      <p:sp>
        <p:nvSpPr>
          <p:cNvPr id="3" name="Title 2"/>
          <p:cNvSpPr>
            <a:spLocks noGrp="1"/>
          </p:cNvSpPr>
          <p:nvPr>
            <p:ph type="title"/>
          </p:nvPr>
        </p:nvSpPr>
        <p:spPr>
          <a:xfrm>
            <a:off x="600808" y="1404593"/>
            <a:ext cx="10972800" cy="1365532"/>
          </a:xfrm>
        </p:spPr>
        <p:txBody>
          <a:bodyPr>
            <a:normAutofit fontScale="90000"/>
          </a:bodyPr>
          <a:lstStyle/>
          <a:p>
            <a:pPr algn="ctr"/>
            <a:r>
              <a:rPr lang="en-US" b="1" dirty="0" smtClean="0"/>
              <a:t>QUESTIONS</a:t>
            </a:r>
            <a:br>
              <a:rPr lang="en-US" b="1" dirty="0" smtClean="0"/>
            </a:br>
            <a:r>
              <a:rPr lang="en-US" b="1" dirty="0" smtClean="0"/>
              <a:t>[Parking Lot]</a:t>
            </a:r>
            <a:endParaRPr lang="en-US" b="1" dirty="0"/>
          </a:p>
        </p:txBody>
      </p:sp>
    </p:spTree>
    <p:extLst>
      <p:ext uri="{BB962C8B-B14F-4D97-AF65-F5344CB8AC3E}">
        <p14:creationId xmlns:p14="http://schemas.microsoft.com/office/powerpoint/2010/main" val="2321376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v"/>
            </a:pPr>
            <a:r>
              <a:rPr lang="en-US" altLang="en-US" sz="4400" b="1" dirty="0" smtClean="0">
                <a:latin typeface="+mj-lt"/>
              </a:rPr>
              <a:t>FUND: </a:t>
            </a:r>
            <a:r>
              <a:rPr lang="en-US" altLang="en-US" sz="3200" b="1" dirty="0" smtClean="0">
                <a:latin typeface="+mj-lt"/>
              </a:rPr>
              <a:t>An </a:t>
            </a:r>
            <a:r>
              <a:rPr lang="en-US" altLang="en-US" sz="3200" b="1" dirty="0">
                <a:latin typeface="+mj-lt"/>
              </a:rPr>
              <a:t>income source established for the purpose of carrying </a:t>
            </a:r>
            <a:r>
              <a:rPr lang="en-US" altLang="en-US" sz="3200" b="1" dirty="0" smtClean="0">
                <a:latin typeface="+mj-lt"/>
              </a:rPr>
              <a:t>out </a:t>
            </a:r>
            <a:r>
              <a:rPr lang="en-US" altLang="en-US" sz="3200" b="1" dirty="0">
                <a:latin typeface="+mj-lt"/>
              </a:rPr>
              <a:t>specific activities in accordance with special regulations, restrictions or limitations.</a:t>
            </a:r>
          </a:p>
          <a:p>
            <a:pPr lvl="1">
              <a:buFontTx/>
              <a:buChar char="•"/>
            </a:pPr>
            <a:r>
              <a:rPr lang="en-US" altLang="en-US" sz="3200" b="1" dirty="0">
                <a:latin typeface="+mj-lt"/>
              </a:rPr>
              <a:t>5 digit number </a:t>
            </a:r>
            <a:r>
              <a:rPr lang="en-US" altLang="en-US" sz="3200" b="1" dirty="0" smtClean="0">
                <a:latin typeface="+mj-lt"/>
              </a:rPr>
              <a:t>assigned - </a:t>
            </a:r>
            <a:r>
              <a:rPr lang="en-US" altLang="en-US" sz="3200" b="1" dirty="0">
                <a:latin typeface="+mj-lt"/>
              </a:rPr>
              <a:t>identifies the source of the funds.</a:t>
            </a:r>
          </a:p>
          <a:p>
            <a:pPr lvl="1">
              <a:buFontTx/>
              <a:buChar char="•"/>
            </a:pPr>
            <a:r>
              <a:rPr lang="en-US" altLang="en-US" sz="3200" b="1" dirty="0">
                <a:latin typeface="+mj-lt"/>
              </a:rPr>
              <a:t>The sponsoring agency specifies the terms and conditions of the Funding.</a:t>
            </a:r>
            <a:endParaRPr lang="en-US" sz="3200" b="1" dirty="0">
              <a:latin typeface="+mj-lt"/>
            </a:endParaRPr>
          </a:p>
        </p:txBody>
      </p:sp>
      <p:sp>
        <p:nvSpPr>
          <p:cNvPr id="3" name="Title 2"/>
          <p:cNvSpPr>
            <a:spLocks noGrp="1"/>
          </p:cNvSpPr>
          <p:nvPr>
            <p:ph type="title"/>
          </p:nvPr>
        </p:nvSpPr>
        <p:spPr/>
        <p:txBody>
          <a:bodyPr/>
          <a:lstStyle/>
          <a:p>
            <a:r>
              <a:rPr lang="en-US" b="1" dirty="0" smtClean="0"/>
              <a:t>REVIEW</a:t>
            </a:r>
            <a:endParaRPr lang="en-US" b="1"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smtClean="0"/>
              <a:t>FUND GROUPS</a:t>
            </a:r>
            <a:endParaRPr lang="en-US" b="1" dirty="0"/>
          </a:p>
        </p:txBody>
      </p:sp>
      <p:graphicFrame>
        <p:nvGraphicFramePr>
          <p:cNvPr id="4" name="Object 1027"/>
          <p:cNvGraphicFramePr>
            <a:graphicFrameLocks noChangeAspect="1"/>
          </p:cNvGraphicFramePr>
          <p:nvPr>
            <p:extLst>
              <p:ext uri="{D42A27DB-BD31-4B8C-83A1-F6EECF244321}">
                <p14:modId xmlns:p14="http://schemas.microsoft.com/office/powerpoint/2010/main" val="1577519940"/>
              </p:ext>
            </p:extLst>
          </p:nvPr>
        </p:nvGraphicFramePr>
        <p:xfrm>
          <a:off x="731022" y="1935480"/>
          <a:ext cx="11161712" cy="4932362"/>
        </p:xfrm>
        <a:graphic>
          <a:graphicData uri="http://schemas.openxmlformats.org/presentationml/2006/ole">
            <mc:AlternateContent xmlns:mc="http://schemas.openxmlformats.org/markup-compatibility/2006">
              <mc:Choice xmlns:v="urn:schemas-microsoft-com:vml" Requires="v">
                <p:oleObj spid="_x0000_s1082" name="Worksheet" r:id="rId3" imgW="4571946" imgH="3200472" progId="Excel.Sheet.8">
                  <p:embed/>
                </p:oleObj>
              </mc:Choice>
              <mc:Fallback>
                <p:oleObj name="Worksheet" r:id="rId3" imgW="4571946" imgH="3200472" progId="Excel.Sheet.8">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022" y="1935480"/>
                        <a:ext cx="11161712" cy="4932362"/>
                      </a:xfrm>
                      <a:prstGeom prst="rect">
                        <a:avLst/>
                      </a:prstGeom>
                      <a:solidFill>
                        <a:srgbClr val="F2F5D8"/>
                      </a:solidFill>
                    </p:spPr>
                  </p:pic>
                </p:oleObj>
              </mc:Fallback>
            </mc:AlternateContent>
          </a:graphicData>
        </a:graphic>
      </p:graphicFrame>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smtClean="0"/>
              <a:t>CURRENT FUNDS (1)</a:t>
            </a:r>
            <a:endParaRPr lang="en-US" b="1" dirty="0"/>
          </a:p>
        </p:txBody>
      </p:sp>
      <p:sp>
        <p:nvSpPr>
          <p:cNvPr id="4" name="Rectangle 3"/>
          <p:cNvSpPr/>
          <p:nvPr/>
        </p:nvSpPr>
        <p:spPr>
          <a:xfrm>
            <a:off x="3048000" y="3105835"/>
            <a:ext cx="6096000" cy="1200329"/>
          </a:xfrm>
          <a:prstGeom prst="rect">
            <a:avLst/>
          </a:prstGeom>
        </p:spPr>
        <p:txBody>
          <a:bodyPr>
            <a:spAutoFit/>
          </a:bodyPr>
          <a:lstStyle/>
          <a:p>
            <a:r>
              <a:rPr lang="en-US" dirty="0"/>
              <a:t>	</a:t>
            </a:r>
          </a:p>
          <a:p>
            <a:r>
              <a:rPr lang="en-US" dirty="0"/>
              <a:t>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	</a:t>
            </a:r>
          </a:p>
        </p:txBody>
      </p:sp>
      <p:graphicFrame>
        <p:nvGraphicFramePr>
          <p:cNvPr id="5" name="Object 1027"/>
          <p:cNvGraphicFramePr>
            <a:graphicFrameLocks noChangeAspect="1"/>
          </p:cNvGraphicFramePr>
          <p:nvPr>
            <p:extLst>
              <p:ext uri="{D42A27DB-BD31-4B8C-83A1-F6EECF244321}">
                <p14:modId xmlns:p14="http://schemas.microsoft.com/office/powerpoint/2010/main" val="1950745294"/>
              </p:ext>
            </p:extLst>
          </p:nvPr>
        </p:nvGraphicFramePr>
        <p:xfrm>
          <a:off x="609600" y="1935163"/>
          <a:ext cx="10972799" cy="4389437"/>
        </p:xfrm>
        <a:graphic>
          <a:graphicData uri="http://schemas.openxmlformats.org/presentationml/2006/ole">
            <mc:AlternateContent xmlns:mc="http://schemas.openxmlformats.org/markup-compatibility/2006">
              <mc:Choice xmlns:v="urn:schemas-microsoft-com:vml" Requires="v">
                <p:oleObj spid="_x0000_s2107" name="Worksheet" r:id="rId3" imgW="4571946" imgH="2529792" progId="Excel.Sheet.8">
                  <p:embed/>
                </p:oleObj>
              </mc:Choice>
              <mc:Fallback>
                <p:oleObj name="Worksheet" r:id="rId3" imgW="4571946" imgH="2529792" progId="Excel.Sheet.8">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35163"/>
                        <a:ext cx="10972799" cy="4389437"/>
                      </a:xfrm>
                      <a:prstGeom prst="rect">
                        <a:avLst/>
                      </a:prstGeom>
                      <a:solidFill>
                        <a:srgbClr val="F2F5D8"/>
                      </a:solidFill>
                    </p:spPr>
                  </p:pic>
                </p:oleObj>
              </mc:Fallback>
            </mc:AlternateContent>
          </a:graphicData>
        </a:graphic>
      </p:graphicFrame>
    </p:spTree>
    <p:extLst>
      <p:ext uri="{BB962C8B-B14F-4D97-AF65-F5344CB8AC3E}">
        <p14:creationId xmlns:p14="http://schemas.microsoft.com/office/powerpoint/2010/main" val="139941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Group of funds expendable for operating purposes in support of the institution’s mission; expected to be </a:t>
            </a:r>
            <a:r>
              <a:rPr lang="en-US" altLang="en-US" dirty="0" smtClean="0"/>
              <a:t>spent </a:t>
            </a:r>
            <a:r>
              <a:rPr lang="en-US" altLang="en-US" dirty="0"/>
              <a:t>in the near </a:t>
            </a:r>
            <a:r>
              <a:rPr lang="en-US" altLang="en-US" dirty="0" smtClean="0"/>
              <a:t>term</a:t>
            </a:r>
            <a:endParaRPr lang="en-US" altLang="en-US" dirty="0"/>
          </a:p>
          <a:p>
            <a:pPr lvl="1"/>
            <a:r>
              <a:rPr lang="en-US" altLang="en-US" b="1" dirty="0"/>
              <a:t>Unrestricted</a:t>
            </a:r>
            <a:r>
              <a:rPr lang="en-US" altLang="en-US" dirty="0"/>
              <a:t>  </a:t>
            </a:r>
            <a:r>
              <a:rPr lang="en-US" altLang="en-US" dirty="0" smtClean="0"/>
              <a:t>[e.g. *</a:t>
            </a:r>
            <a:r>
              <a:rPr lang="en-US" altLang="en-US" b="1" dirty="0" smtClean="0">
                <a:solidFill>
                  <a:srgbClr val="FF0000"/>
                </a:solidFill>
              </a:rPr>
              <a:t>General Funds</a:t>
            </a:r>
            <a:r>
              <a:rPr lang="en-US" altLang="en-US" dirty="0" smtClean="0"/>
              <a:t>*, Tuition, Unrestricted Gifts]</a:t>
            </a:r>
          </a:p>
          <a:p>
            <a:pPr lvl="1"/>
            <a:r>
              <a:rPr lang="en-US" altLang="en-US" b="1" dirty="0" smtClean="0"/>
              <a:t>Restricted</a:t>
            </a:r>
            <a:r>
              <a:rPr lang="en-US" altLang="en-US" dirty="0" smtClean="0"/>
              <a:t> [e.g. Lottery Funds, State Special Funds for Research, Restricted Gifts]</a:t>
            </a:r>
          </a:p>
          <a:p>
            <a:pPr lvl="1"/>
            <a:r>
              <a:rPr lang="en-US" altLang="en-US" b="1" dirty="0" smtClean="0"/>
              <a:t>Designated</a:t>
            </a:r>
            <a:r>
              <a:rPr lang="en-US" altLang="en-US" dirty="0" smtClean="0"/>
              <a:t> [e.g. SSF, SMH, *</a:t>
            </a:r>
            <a:r>
              <a:rPr lang="en-US" altLang="en-US" b="1" dirty="0" smtClean="0">
                <a:solidFill>
                  <a:srgbClr val="FF0000"/>
                </a:solidFill>
              </a:rPr>
              <a:t>SGFs</a:t>
            </a:r>
            <a:r>
              <a:rPr lang="en-US" altLang="en-US" dirty="0" smtClean="0"/>
              <a:t>*: </a:t>
            </a:r>
            <a:r>
              <a:rPr lang="en-US" altLang="en-US" b="1" dirty="0" smtClean="0">
                <a:solidFill>
                  <a:srgbClr val="FF0000"/>
                </a:solidFill>
              </a:rPr>
              <a:t>19903, 19906, 19912, 19924, 19948, 19969, </a:t>
            </a:r>
            <a:r>
              <a:rPr lang="en-US" altLang="en-US" b="1" u="sng" dirty="0" smtClean="0">
                <a:solidFill>
                  <a:srgbClr val="FF0000"/>
                </a:solidFill>
              </a:rPr>
              <a:t>19955</a:t>
            </a:r>
            <a:r>
              <a:rPr lang="en-US" altLang="en-US" b="1" dirty="0" smtClean="0">
                <a:solidFill>
                  <a:srgbClr val="FF0000"/>
                </a:solidFill>
              </a:rPr>
              <a:t>, </a:t>
            </a:r>
            <a:r>
              <a:rPr lang="en-US" altLang="en-US" b="1" u="sng" dirty="0" smtClean="0">
                <a:solidFill>
                  <a:srgbClr val="FF0000"/>
                </a:solidFill>
              </a:rPr>
              <a:t>19956</a:t>
            </a:r>
            <a:r>
              <a:rPr lang="en-US" altLang="en-US" dirty="0" smtClean="0"/>
              <a:t>]</a:t>
            </a:r>
            <a:endParaRPr lang="en-US" altLang="en-US" dirty="0"/>
          </a:p>
          <a:p>
            <a:endParaRPr lang="en-US" dirty="0"/>
          </a:p>
        </p:txBody>
      </p:sp>
      <p:sp>
        <p:nvSpPr>
          <p:cNvPr id="3" name="Title 2"/>
          <p:cNvSpPr>
            <a:spLocks noGrp="1"/>
          </p:cNvSpPr>
          <p:nvPr>
            <p:ph type="title"/>
          </p:nvPr>
        </p:nvSpPr>
        <p:spPr/>
        <p:txBody>
          <a:bodyPr/>
          <a:lstStyle/>
          <a:p>
            <a:r>
              <a:rPr lang="en-US" b="1" dirty="0" smtClean="0"/>
              <a:t>CURRENT FUNDS (2)</a:t>
            </a:r>
            <a:endParaRPr lang="en-US" b="1" dirty="0"/>
          </a:p>
        </p:txBody>
      </p:sp>
    </p:spTree>
    <p:extLst>
      <p:ext uri="{BB962C8B-B14F-4D97-AF65-F5344CB8AC3E}">
        <p14:creationId xmlns:p14="http://schemas.microsoft.com/office/powerpoint/2010/main" val="1326678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b="1" dirty="0" smtClean="0"/>
              <a:t>State General Funds</a:t>
            </a:r>
            <a:r>
              <a:rPr lang="en-US" sz="2000" dirty="0" smtClean="0"/>
              <a:t>:</a:t>
            </a:r>
          </a:p>
          <a:p>
            <a:pPr lvl="1"/>
            <a:r>
              <a:rPr lang="en-US" sz="2000" dirty="0" smtClean="0"/>
              <a:t>19900 – General Fund</a:t>
            </a:r>
          </a:p>
          <a:p>
            <a:pPr lvl="1"/>
            <a:r>
              <a:rPr lang="en-US" sz="2000" dirty="0" smtClean="0"/>
              <a:t>19903, 19906,19912,19924,19948,19969,19973, </a:t>
            </a:r>
            <a:r>
              <a:rPr lang="en-US" sz="2000" b="1" dirty="0" smtClean="0">
                <a:solidFill>
                  <a:srgbClr val="FF0000"/>
                </a:solidFill>
              </a:rPr>
              <a:t>19955, 19956</a:t>
            </a:r>
          </a:p>
          <a:p>
            <a:r>
              <a:rPr lang="en-US" sz="2000" b="1" dirty="0" smtClean="0"/>
              <a:t>UC General Funds</a:t>
            </a:r>
            <a:r>
              <a:rPr lang="en-US" sz="2000" dirty="0" smtClean="0"/>
              <a:t>:</a:t>
            </a:r>
          </a:p>
          <a:p>
            <a:pPr lvl="1"/>
            <a:r>
              <a:rPr lang="en-US" sz="2000" b="1" dirty="0" smtClean="0">
                <a:solidFill>
                  <a:srgbClr val="FF0000"/>
                </a:solidFill>
              </a:rPr>
              <a:t>19933</a:t>
            </a:r>
            <a:r>
              <a:rPr lang="en-US" sz="2000" dirty="0" smtClean="0"/>
              <a:t> – UCGF – FICR </a:t>
            </a:r>
          </a:p>
          <a:p>
            <a:pPr lvl="1"/>
            <a:r>
              <a:rPr lang="en-US" sz="2000" dirty="0" smtClean="0"/>
              <a:t>19942 – Nonresident Supplemental Tuition</a:t>
            </a:r>
          </a:p>
          <a:p>
            <a:pPr lvl="1"/>
            <a:r>
              <a:rPr lang="en-US" sz="2000" dirty="0" smtClean="0"/>
              <a:t>19931,19932, 19934, </a:t>
            </a:r>
            <a:r>
              <a:rPr lang="en-US" sz="2000" b="1" dirty="0" smtClean="0">
                <a:solidFill>
                  <a:srgbClr val="FF0000"/>
                </a:solidFill>
              </a:rPr>
              <a:t>19941</a:t>
            </a:r>
          </a:p>
          <a:p>
            <a:r>
              <a:rPr lang="en-US" sz="2000" b="1" dirty="0" smtClean="0"/>
              <a:t>Tuition &amp; Fees</a:t>
            </a:r>
            <a:r>
              <a:rPr lang="en-US" sz="2000" dirty="0" smtClean="0"/>
              <a:t>:</a:t>
            </a:r>
          </a:p>
          <a:p>
            <a:pPr lvl="1"/>
            <a:r>
              <a:rPr lang="en-US" sz="2000" dirty="0" smtClean="0"/>
              <a:t>20095* - Tuition </a:t>
            </a:r>
          </a:p>
          <a:p>
            <a:pPr lvl="1"/>
            <a:r>
              <a:rPr lang="en-US" sz="2000" dirty="0" smtClean="0"/>
              <a:t>20000/20005 – Student Services Fee/Student Mental Health </a:t>
            </a:r>
          </a:p>
          <a:p>
            <a:pPr lvl="1"/>
            <a:r>
              <a:rPr lang="en-US" sz="2000" dirty="0" smtClean="0"/>
              <a:t>20045 – Professional Degree Supplemental Tuition [Technology Management]</a:t>
            </a:r>
          </a:p>
          <a:p>
            <a:pPr lvl="1"/>
            <a:r>
              <a:rPr lang="en-US" sz="2000" dirty="0" smtClean="0"/>
              <a:t>20293 – Summer Session – UC Matriculated Students</a:t>
            </a:r>
          </a:p>
        </p:txBody>
      </p:sp>
      <p:sp>
        <p:nvSpPr>
          <p:cNvPr id="3" name="Title 2"/>
          <p:cNvSpPr>
            <a:spLocks noGrp="1"/>
          </p:cNvSpPr>
          <p:nvPr>
            <p:ph type="title"/>
          </p:nvPr>
        </p:nvSpPr>
        <p:spPr/>
        <p:txBody>
          <a:bodyPr/>
          <a:lstStyle/>
          <a:p>
            <a:r>
              <a:rPr lang="en-US" b="1" dirty="0" smtClean="0"/>
              <a:t>CORE FUNDS</a:t>
            </a:r>
            <a:endParaRPr lang="en-US" b="1" dirty="0"/>
          </a:p>
        </p:txBody>
      </p:sp>
    </p:spTree>
    <p:extLst>
      <p:ext uri="{BB962C8B-B14F-4D97-AF65-F5344CB8AC3E}">
        <p14:creationId xmlns:p14="http://schemas.microsoft.com/office/powerpoint/2010/main" val="281310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Federal Indirect Cost Recovery:</a:t>
            </a:r>
            <a:endParaRPr lang="en-US" sz="2000" dirty="0" smtClean="0"/>
          </a:p>
          <a:p>
            <a:pPr lvl="1"/>
            <a:r>
              <a:rPr lang="en-US" sz="2000" b="1" dirty="0" smtClean="0">
                <a:solidFill>
                  <a:srgbClr val="FF0000"/>
                </a:solidFill>
              </a:rPr>
              <a:t>19933 – UC General Fund [FICR]</a:t>
            </a:r>
          </a:p>
          <a:p>
            <a:pPr lvl="1"/>
            <a:r>
              <a:rPr lang="en-US" sz="2000" b="1" dirty="0" smtClean="0">
                <a:solidFill>
                  <a:schemeClr val="accent6">
                    <a:lumMod val="75000"/>
                  </a:schemeClr>
                </a:solidFill>
              </a:rPr>
              <a:t>07427</a:t>
            </a:r>
            <a:r>
              <a:rPr lang="en-US" sz="2000" dirty="0" smtClean="0"/>
              <a:t> – Opportunity Fund</a:t>
            </a:r>
          </a:p>
          <a:p>
            <a:pPr lvl="1"/>
            <a:r>
              <a:rPr lang="en-US" sz="2000" b="1" dirty="0" smtClean="0">
                <a:solidFill>
                  <a:schemeClr val="accent6">
                    <a:lumMod val="75000"/>
                  </a:schemeClr>
                </a:solidFill>
              </a:rPr>
              <a:t>69750</a:t>
            </a:r>
            <a:r>
              <a:rPr lang="en-US" sz="2000" dirty="0" smtClean="0"/>
              <a:t> – Off the Top </a:t>
            </a:r>
          </a:p>
          <a:p>
            <a:pPr lvl="1"/>
            <a:r>
              <a:rPr lang="en-US" sz="2000" b="1" dirty="0" smtClean="0">
                <a:solidFill>
                  <a:schemeClr val="accent6">
                    <a:lumMod val="75000"/>
                  </a:schemeClr>
                </a:solidFill>
              </a:rPr>
              <a:t>69763</a:t>
            </a:r>
            <a:r>
              <a:rPr lang="en-US" sz="2000" dirty="0" smtClean="0"/>
              <a:t> – Garamendi</a:t>
            </a:r>
          </a:p>
          <a:p>
            <a:pPr marL="393192" lvl="1" indent="0">
              <a:buNone/>
            </a:pPr>
            <a:endParaRPr lang="en-US" sz="2000" dirty="0" smtClean="0"/>
          </a:p>
          <a:p>
            <a:r>
              <a:rPr lang="en-US" sz="2000" b="1" dirty="0" smtClean="0"/>
              <a:t>State Indirect Cost Recovery</a:t>
            </a:r>
            <a:r>
              <a:rPr lang="en-US" sz="2000" dirty="0" smtClean="0"/>
              <a:t>:</a:t>
            </a:r>
          </a:p>
          <a:p>
            <a:pPr lvl="1"/>
            <a:r>
              <a:rPr lang="en-US" sz="2000" b="1" dirty="0" smtClean="0">
                <a:solidFill>
                  <a:srgbClr val="FF0000"/>
                </a:solidFill>
              </a:rPr>
              <a:t>19933 – UC General Fund [SICR]</a:t>
            </a:r>
          </a:p>
          <a:p>
            <a:endParaRPr lang="en-US" sz="2200" b="1" dirty="0"/>
          </a:p>
          <a:p>
            <a:r>
              <a:rPr lang="en-US" sz="2200" b="1" dirty="0" smtClean="0"/>
              <a:t>Private Contracts &amp; Grants Indirect Cost Recovery</a:t>
            </a:r>
            <a:r>
              <a:rPr lang="en-US" sz="2200" dirty="0" smtClean="0"/>
              <a:t>:</a:t>
            </a:r>
          </a:p>
          <a:p>
            <a:pPr lvl="1"/>
            <a:r>
              <a:rPr lang="en-US" sz="2000" b="1" dirty="0" smtClean="0">
                <a:solidFill>
                  <a:schemeClr val="accent6">
                    <a:lumMod val="75000"/>
                  </a:schemeClr>
                </a:solidFill>
              </a:rPr>
              <a:t>05397</a:t>
            </a:r>
            <a:r>
              <a:rPr lang="en-US" sz="2000" dirty="0" smtClean="0"/>
              <a:t> – Educational Fund [PICR]</a:t>
            </a:r>
          </a:p>
        </p:txBody>
      </p:sp>
      <p:sp>
        <p:nvSpPr>
          <p:cNvPr id="3" name="Title 2"/>
          <p:cNvSpPr>
            <a:spLocks noGrp="1"/>
          </p:cNvSpPr>
          <p:nvPr>
            <p:ph type="title"/>
          </p:nvPr>
        </p:nvSpPr>
        <p:spPr/>
        <p:txBody>
          <a:bodyPr/>
          <a:lstStyle/>
          <a:p>
            <a:r>
              <a:rPr lang="en-US" b="1" dirty="0" smtClean="0">
                <a:solidFill>
                  <a:schemeClr val="accent6">
                    <a:lumMod val="75000"/>
                  </a:schemeClr>
                </a:solidFill>
              </a:rPr>
              <a:t>EXTENDED </a:t>
            </a:r>
            <a:r>
              <a:rPr lang="en-US" b="1" dirty="0" smtClean="0"/>
              <a:t>- CORE FUNDS [ICR]</a:t>
            </a:r>
            <a:endParaRPr lang="en-US" b="1" dirty="0"/>
          </a:p>
        </p:txBody>
      </p:sp>
    </p:spTree>
    <p:extLst>
      <p:ext uri="{BB962C8B-B14F-4D97-AF65-F5344CB8AC3E}">
        <p14:creationId xmlns:p14="http://schemas.microsoft.com/office/powerpoint/2010/main" val="1203046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998</Words>
  <Application>Microsoft Office PowerPoint</Application>
  <PresentationFormat>Widescreen</PresentationFormat>
  <Paragraphs>149</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Century Gothic</vt:lpstr>
      <vt:lpstr>Palatino Linotype</vt:lpstr>
      <vt:lpstr>Wingdings</vt:lpstr>
      <vt:lpstr>Wingdings 2</vt:lpstr>
      <vt:lpstr>Presentation on brainstorming</vt:lpstr>
      <vt:lpstr>Worksheet</vt:lpstr>
      <vt:lpstr>THE COLOR OF MONEY FUND U$E</vt:lpstr>
      <vt:lpstr>Agenda</vt:lpstr>
      <vt:lpstr>QUESTIONS [Parking Lot]</vt:lpstr>
      <vt:lpstr>REVIEW</vt:lpstr>
      <vt:lpstr>FUND GROUPS</vt:lpstr>
      <vt:lpstr>CURRENT FUNDS (1)</vt:lpstr>
      <vt:lpstr>CURRENT FUNDS (2)</vt:lpstr>
      <vt:lpstr>CORE FUNDS</vt:lpstr>
      <vt:lpstr>EXTENDED - CORE FUNDS [ICR]</vt:lpstr>
      <vt:lpstr> CORE FUNDS USES</vt:lpstr>
      <vt:lpstr> SGFs RESTRICTIONS</vt:lpstr>
      <vt:lpstr>TUITION</vt:lpstr>
      <vt:lpstr>STUDENT SERVICES FEE/SMH</vt:lpstr>
      <vt:lpstr>OTHER CURRENT FUNDS [Not CORE]</vt:lpstr>
      <vt:lpstr>RESTRICTED FUNDS</vt:lpstr>
      <vt:lpstr>CALIFORNIA LOTTERY FUNDS</vt:lpstr>
      <vt:lpstr>SUMMARY</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2016-03-02T23:52:48Z</dcterms:created>
  <dcterms:modified xsi:type="dcterms:W3CDTF">2017-06-12T17:02:26Z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