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7" r:id="rId1"/>
  </p:sldMasterIdLst>
  <p:sldIdLst>
    <p:sldId id="256" r:id="rId2"/>
    <p:sldId id="257" r:id="rId3"/>
    <p:sldId id="258" r:id="rId4"/>
    <p:sldId id="259" r:id="rId5"/>
    <p:sldId id="260" r:id="rId6"/>
    <p:sldId id="261" r:id="rId7"/>
    <p:sldId id="272" r:id="rId8"/>
    <p:sldId id="265" r:id="rId9"/>
    <p:sldId id="267" r:id="rId10"/>
    <p:sldId id="264" r:id="rId11"/>
    <p:sldId id="268" r:id="rId12"/>
    <p:sldId id="285" r:id="rId13"/>
    <p:sldId id="292" r:id="rId14"/>
    <p:sldId id="271" r:id="rId15"/>
    <p:sldId id="273" r:id="rId16"/>
    <p:sldId id="294" r:id="rId17"/>
    <p:sldId id="280" r:id="rId18"/>
    <p:sldId id="289" r:id="rId19"/>
    <p:sldId id="293" r:id="rId20"/>
    <p:sldId id="275" r:id="rId21"/>
    <p:sldId id="287" r:id="rId22"/>
    <p:sldId id="269" r:id="rId23"/>
    <p:sldId id="296" r:id="rId24"/>
    <p:sldId id="270" r:id="rId25"/>
    <p:sldId id="295" r:id="rId26"/>
    <p:sldId id="288" r:id="rId27"/>
    <p:sldId id="278" r:id="rId28"/>
    <p:sldId id="279" r:id="rId29"/>
    <p:sldId id="282" r:id="rId30"/>
    <p:sldId id="283" r:id="rId31"/>
    <p:sldId id="286" r:id="rId32"/>
    <p:sldId id="28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8"/>
    <p:restoredTop sz="94695"/>
  </p:normalViewPr>
  <p:slideViewPr>
    <p:cSldViewPr snapToGrid="0" snapToObjects="1">
      <p:cViewPr varScale="1">
        <p:scale>
          <a:sx n="81" d="100"/>
          <a:sy n="81"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907F56-CC4E-0C41-ABDD-911018641EF2}" type="datetimeFigureOut">
              <a:rPr lang="en-US" smtClean="0"/>
              <a:t>8/8/19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204824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907F56-CC4E-0C41-ABDD-911018641EF2}" type="datetimeFigureOut">
              <a:rPr lang="en-US" smtClean="0"/>
              <a:t>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116381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907F56-CC4E-0C41-ABDD-911018641EF2}" type="datetimeFigureOut">
              <a:rPr lang="en-US" smtClean="0"/>
              <a:t>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2407373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907F56-CC4E-0C41-ABDD-911018641EF2}" type="datetimeFigureOut">
              <a:rPr lang="en-US" smtClean="0"/>
              <a:t>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3971F-20B9-B14E-A174-ED59B25FA2D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543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907F56-CC4E-0C41-ABDD-911018641EF2}" type="datetimeFigureOut">
              <a:rPr lang="en-US" smtClean="0"/>
              <a:t>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179690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907F56-CC4E-0C41-ABDD-911018641EF2}" type="datetimeFigureOut">
              <a:rPr lang="en-US" smtClean="0"/>
              <a:t>8/8/19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147293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907F56-CC4E-0C41-ABDD-911018641EF2}" type="datetimeFigureOut">
              <a:rPr lang="en-US" smtClean="0"/>
              <a:t>8/8/19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390577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07F56-CC4E-0C41-ABDD-911018641EF2}" type="datetimeFigureOut">
              <a:rPr lang="en-US" smtClean="0"/>
              <a:t>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2338047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07F56-CC4E-0C41-ABDD-911018641EF2}" type="datetimeFigureOut">
              <a:rPr lang="en-US" smtClean="0"/>
              <a:t>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6501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07F56-CC4E-0C41-ABDD-911018641EF2}" type="datetimeFigureOut">
              <a:rPr lang="en-US" smtClean="0"/>
              <a:t>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57711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07F56-CC4E-0C41-ABDD-911018641EF2}" type="datetimeFigureOut">
              <a:rPr lang="en-US" smtClean="0"/>
              <a:t>8/8/19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394518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907F56-CC4E-0C41-ABDD-911018641EF2}" type="datetimeFigureOut">
              <a:rPr lang="en-US" smtClean="0"/>
              <a:t>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413858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07F56-CC4E-0C41-ABDD-911018641EF2}" type="datetimeFigureOut">
              <a:rPr lang="en-US" smtClean="0"/>
              <a:t>8/8/19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345705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907F56-CC4E-0C41-ABDD-911018641EF2}" type="datetimeFigureOut">
              <a:rPr lang="en-US" smtClean="0"/>
              <a:t>8/8/19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67636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7F56-CC4E-0C41-ABDD-911018641EF2}" type="datetimeFigureOut">
              <a:rPr lang="en-US" smtClean="0"/>
              <a:t>8/8/19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81970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907F56-CC4E-0C41-ABDD-911018641EF2}" type="datetimeFigureOut">
              <a:rPr lang="en-US" smtClean="0"/>
              <a:t>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152864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907F56-CC4E-0C41-ABDD-911018641EF2}" type="datetimeFigureOut">
              <a:rPr lang="en-US" smtClean="0"/>
              <a:t>8/8/19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3971F-20B9-B14E-A174-ED59B25FA2DF}" type="slidenum">
              <a:rPr lang="en-US" smtClean="0"/>
              <a:t>‹#›</a:t>
            </a:fld>
            <a:endParaRPr lang="en-US"/>
          </a:p>
        </p:txBody>
      </p:sp>
    </p:spTree>
    <p:extLst>
      <p:ext uri="{BB962C8B-B14F-4D97-AF65-F5344CB8AC3E}">
        <p14:creationId xmlns:p14="http://schemas.microsoft.com/office/powerpoint/2010/main" val="118349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907F56-CC4E-0C41-ABDD-911018641EF2}" type="datetimeFigureOut">
              <a:rPr lang="en-US" smtClean="0"/>
              <a:t>8/8/19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B73971F-20B9-B14E-A174-ED59B25FA2DF}" type="slidenum">
              <a:rPr lang="en-US" smtClean="0"/>
              <a:t>‹#›</a:t>
            </a:fld>
            <a:endParaRPr lang="en-US"/>
          </a:p>
        </p:txBody>
      </p:sp>
    </p:spTree>
    <p:extLst>
      <p:ext uri="{BB962C8B-B14F-4D97-AF65-F5344CB8AC3E}">
        <p14:creationId xmlns:p14="http://schemas.microsoft.com/office/powerpoint/2010/main" val="975320039"/>
      </p:ext>
    </p:extLst>
  </p:cSld>
  <p:clrMap bg1="dk1" tx1="lt1" bg2="dk2" tx2="lt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orbes.com/sites/ciocentral/2017/02/15/as-workplace-communication-evolves-email-may-not-prevail/#763f1613626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8586-26C2-7540-80C8-738AB7E931EC}"/>
              </a:ext>
            </a:extLst>
          </p:cNvPr>
          <p:cNvSpPr>
            <a:spLocks noGrp="1"/>
          </p:cNvSpPr>
          <p:nvPr>
            <p:ph type="ctrTitle"/>
          </p:nvPr>
        </p:nvSpPr>
        <p:spPr/>
        <p:txBody>
          <a:bodyPr>
            <a:normAutofit/>
          </a:bodyPr>
          <a:lstStyle/>
          <a:p>
            <a:r>
              <a:rPr lang="en-US" dirty="0"/>
              <a:t>Email in the Workplace</a:t>
            </a:r>
          </a:p>
        </p:txBody>
      </p:sp>
      <p:sp>
        <p:nvSpPr>
          <p:cNvPr id="3" name="Subtitle 2">
            <a:extLst>
              <a:ext uri="{FF2B5EF4-FFF2-40B4-BE49-F238E27FC236}">
                <a16:creationId xmlns:a16="http://schemas.microsoft.com/office/drawing/2014/main" id="{65EE9DC4-A7AC-0447-8732-10872119B820}"/>
              </a:ext>
            </a:extLst>
          </p:cNvPr>
          <p:cNvSpPr>
            <a:spLocks noGrp="1"/>
          </p:cNvSpPr>
          <p:nvPr>
            <p:ph type="subTitle" idx="1"/>
          </p:nvPr>
        </p:nvSpPr>
        <p:spPr/>
        <p:txBody>
          <a:bodyPr/>
          <a:lstStyle/>
          <a:p>
            <a:r>
              <a:rPr lang="en-US" dirty="0"/>
              <a:t>By 	Dipali </a:t>
            </a:r>
            <a:r>
              <a:rPr lang="en-US" dirty="0" err="1"/>
              <a:t>Murti</a:t>
            </a:r>
            <a:r>
              <a:rPr lang="en-US" dirty="0"/>
              <a:t>, M.B.A., M.F.A.</a:t>
            </a:r>
          </a:p>
          <a:p>
            <a:r>
              <a:rPr lang="en-US" dirty="0"/>
              <a:t>	</a:t>
            </a:r>
            <a:r>
              <a:rPr lang="en-US" dirty="0" err="1"/>
              <a:t>FACULTy</a:t>
            </a:r>
            <a:r>
              <a:rPr lang="en-US" dirty="0"/>
              <a:t>, UCSB WRITING PROGRAM</a:t>
            </a:r>
          </a:p>
          <a:p>
            <a:endParaRPr lang="en-US" dirty="0"/>
          </a:p>
        </p:txBody>
      </p:sp>
    </p:spTree>
    <p:extLst>
      <p:ext uri="{BB962C8B-B14F-4D97-AF65-F5344CB8AC3E}">
        <p14:creationId xmlns:p14="http://schemas.microsoft.com/office/powerpoint/2010/main" val="361388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47DF-8A3C-A34F-85D3-13D865FAA109}"/>
              </a:ext>
            </a:extLst>
          </p:cNvPr>
          <p:cNvSpPr>
            <a:spLocks noGrp="1"/>
          </p:cNvSpPr>
          <p:nvPr>
            <p:ph type="title"/>
          </p:nvPr>
        </p:nvSpPr>
        <p:spPr/>
        <p:txBody>
          <a:bodyPr/>
          <a:lstStyle/>
          <a:p>
            <a:r>
              <a:rPr lang="en-US" dirty="0"/>
              <a:t>PLAN YOUR MESSAGE</a:t>
            </a:r>
          </a:p>
        </p:txBody>
      </p:sp>
      <p:sp>
        <p:nvSpPr>
          <p:cNvPr id="3" name="Content Placeholder 2">
            <a:extLst>
              <a:ext uri="{FF2B5EF4-FFF2-40B4-BE49-F238E27FC236}">
                <a16:creationId xmlns:a16="http://schemas.microsoft.com/office/drawing/2014/main" id="{04FCB745-D108-F540-AE06-3136323ED4D7}"/>
              </a:ext>
            </a:extLst>
          </p:cNvPr>
          <p:cNvSpPr>
            <a:spLocks noGrp="1"/>
          </p:cNvSpPr>
          <p:nvPr>
            <p:ph idx="1"/>
          </p:nvPr>
        </p:nvSpPr>
        <p:spPr/>
        <p:txBody>
          <a:bodyPr>
            <a:normAutofit/>
          </a:bodyPr>
          <a:lstStyle/>
          <a:p>
            <a:r>
              <a:rPr lang="en-US" dirty="0"/>
              <a:t>What is your objective?</a:t>
            </a:r>
          </a:p>
          <a:p>
            <a:pPr lvl="1"/>
            <a:r>
              <a:rPr lang="en-US" dirty="0"/>
              <a:t>What specific goal do you have?</a:t>
            </a:r>
          </a:p>
          <a:p>
            <a:pPr lvl="1"/>
            <a:r>
              <a:rPr lang="en-US" dirty="0"/>
              <a:t>What outcome do you want?</a:t>
            </a:r>
          </a:p>
          <a:p>
            <a:r>
              <a:rPr lang="en-US" dirty="0"/>
              <a:t>Who is your audience?</a:t>
            </a:r>
          </a:p>
          <a:p>
            <a:pPr lvl="1"/>
            <a:r>
              <a:rPr lang="en-US" dirty="0"/>
              <a:t>What do they know?</a:t>
            </a:r>
          </a:p>
          <a:p>
            <a:pPr lvl="1"/>
            <a:r>
              <a:rPr lang="en-US" dirty="0"/>
              <a:t>What do they need to know?</a:t>
            </a:r>
          </a:p>
          <a:p>
            <a:pPr lvl="1"/>
            <a:r>
              <a:rPr lang="en-US" dirty="0"/>
              <a:t>What is their likely reaction?</a:t>
            </a:r>
          </a:p>
        </p:txBody>
      </p:sp>
    </p:spTree>
    <p:extLst>
      <p:ext uri="{BB962C8B-B14F-4D97-AF65-F5344CB8AC3E}">
        <p14:creationId xmlns:p14="http://schemas.microsoft.com/office/powerpoint/2010/main" val="9528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47DF-8A3C-A34F-85D3-13D865FAA109}"/>
              </a:ext>
            </a:extLst>
          </p:cNvPr>
          <p:cNvSpPr>
            <a:spLocks noGrp="1"/>
          </p:cNvSpPr>
          <p:nvPr>
            <p:ph type="title"/>
          </p:nvPr>
        </p:nvSpPr>
        <p:spPr/>
        <p:txBody>
          <a:bodyPr/>
          <a:lstStyle/>
          <a:p>
            <a:r>
              <a:rPr lang="en-US" dirty="0"/>
              <a:t>PLAN YOUR MESSAGE</a:t>
            </a:r>
          </a:p>
        </p:txBody>
      </p:sp>
      <p:sp>
        <p:nvSpPr>
          <p:cNvPr id="3" name="Content Placeholder 2">
            <a:extLst>
              <a:ext uri="{FF2B5EF4-FFF2-40B4-BE49-F238E27FC236}">
                <a16:creationId xmlns:a16="http://schemas.microsoft.com/office/drawing/2014/main" id="{04FCB745-D108-F540-AE06-3136323ED4D7}"/>
              </a:ext>
            </a:extLst>
          </p:cNvPr>
          <p:cNvSpPr>
            <a:spLocks noGrp="1"/>
          </p:cNvSpPr>
          <p:nvPr>
            <p:ph idx="1"/>
          </p:nvPr>
        </p:nvSpPr>
        <p:spPr/>
        <p:txBody>
          <a:bodyPr/>
          <a:lstStyle/>
          <a:p>
            <a:r>
              <a:rPr lang="en-US" dirty="0"/>
              <a:t>What kind of </a:t>
            </a:r>
            <a:r>
              <a:rPr lang="en-US" b="1" dirty="0"/>
              <a:t>information</a:t>
            </a:r>
            <a:r>
              <a:rPr lang="en-US" dirty="0"/>
              <a:t> do I need to include?</a:t>
            </a:r>
          </a:p>
          <a:p>
            <a:pPr lvl="1"/>
            <a:r>
              <a:rPr lang="en-US" dirty="0"/>
              <a:t>How long do I anticipate this message will be?</a:t>
            </a:r>
          </a:p>
          <a:p>
            <a:pPr marL="457200" lvl="1" indent="0">
              <a:buNone/>
            </a:pPr>
            <a:endParaRPr lang="en-US" dirty="0"/>
          </a:p>
          <a:p>
            <a:r>
              <a:rPr lang="en-US" dirty="0"/>
              <a:t>What is the best way to </a:t>
            </a:r>
            <a:r>
              <a:rPr lang="en-US" b="1" dirty="0"/>
              <a:t>send</a:t>
            </a:r>
            <a:r>
              <a:rPr lang="en-US" dirty="0"/>
              <a:t> this message ➡️  </a:t>
            </a:r>
            <a:r>
              <a:rPr lang="en-US" b="1" dirty="0"/>
              <a:t>Email</a:t>
            </a:r>
            <a:r>
              <a:rPr lang="en-US" dirty="0"/>
              <a:t>?</a:t>
            </a:r>
          </a:p>
        </p:txBody>
      </p:sp>
    </p:spTree>
    <p:extLst>
      <p:ext uri="{BB962C8B-B14F-4D97-AF65-F5344CB8AC3E}">
        <p14:creationId xmlns:p14="http://schemas.microsoft.com/office/powerpoint/2010/main" val="7257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95D8-CAC8-B444-B36B-A348B5F7E829}"/>
              </a:ext>
            </a:extLst>
          </p:cNvPr>
          <p:cNvSpPr>
            <a:spLocks noGrp="1"/>
          </p:cNvSpPr>
          <p:nvPr>
            <p:ph type="title"/>
          </p:nvPr>
        </p:nvSpPr>
        <p:spPr/>
        <p:txBody>
          <a:bodyPr/>
          <a:lstStyle/>
          <a:p>
            <a:r>
              <a:rPr lang="en-US" dirty="0"/>
              <a:t>What is EMAIL FORMAT?</a:t>
            </a:r>
          </a:p>
        </p:txBody>
      </p:sp>
      <p:pic>
        <p:nvPicPr>
          <p:cNvPr id="5" name="Content Placeholder 4">
            <a:extLst>
              <a:ext uri="{FF2B5EF4-FFF2-40B4-BE49-F238E27FC236}">
                <a16:creationId xmlns:a16="http://schemas.microsoft.com/office/drawing/2014/main" id="{5A139C87-1195-3F45-B7B3-44A963EDBFA7}"/>
              </a:ext>
            </a:extLst>
          </p:cNvPr>
          <p:cNvPicPr>
            <a:picLocks noGrp="1" noChangeAspect="1"/>
          </p:cNvPicPr>
          <p:nvPr>
            <p:ph idx="1"/>
          </p:nvPr>
        </p:nvPicPr>
        <p:blipFill>
          <a:blip r:embed="rId2"/>
          <a:stretch>
            <a:fillRect/>
          </a:stretch>
        </p:blipFill>
        <p:spPr>
          <a:xfrm>
            <a:off x="1176502" y="147686"/>
            <a:ext cx="9892551" cy="6489597"/>
          </a:xfrm>
        </p:spPr>
      </p:pic>
    </p:spTree>
    <p:extLst>
      <p:ext uri="{BB962C8B-B14F-4D97-AF65-F5344CB8AC3E}">
        <p14:creationId xmlns:p14="http://schemas.microsoft.com/office/powerpoint/2010/main" val="138356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23C5-8AA5-B445-B2F4-CF81C0E051D7}"/>
              </a:ext>
            </a:extLst>
          </p:cNvPr>
          <p:cNvSpPr>
            <a:spLocks noGrp="1"/>
          </p:cNvSpPr>
          <p:nvPr>
            <p:ph type="title"/>
          </p:nvPr>
        </p:nvSpPr>
        <p:spPr/>
        <p:txBody>
          <a:bodyPr/>
          <a:lstStyle/>
          <a:p>
            <a:r>
              <a:rPr lang="en-US" dirty="0"/>
              <a:t>Plan Your Message</a:t>
            </a:r>
          </a:p>
        </p:txBody>
      </p:sp>
      <p:sp>
        <p:nvSpPr>
          <p:cNvPr id="3" name="Content Placeholder 2">
            <a:extLst>
              <a:ext uri="{FF2B5EF4-FFF2-40B4-BE49-F238E27FC236}">
                <a16:creationId xmlns:a16="http://schemas.microsoft.com/office/drawing/2014/main" id="{B51F9ABF-6604-8E40-9407-8168D34E0215}"/>
              </a:ext>
            </a:extLst>
          </p:cNvPr>
          <p:cNvSpPr>
            <a:spLocks noGrp="1"/>
          </p:cNvSpPr>
          <p:nvPr>
            <p:ph idx="1"/>
          </p:nvPr>
        </p:nvSpPr>
        <p:spPr/>
        <p:txBody>
          <a:bodyPr/>
          <a:lstStyle/>
          <a:p>
            <a:r>
              <a:rPr lang="en-US" dirty="0"/>
              <a:t>What is the best way to </a:t>
            </a:r>
            <a:r>
              <a:rPr lang="en-US" b="1" dirty="0"/>
              <a:t>organize</a:t>
            </a:r>
            <a:r>
              <a:rPr lang="en-US" dirty="0"/>
              <a:t> this message?</a:t>
            </a:r>
          </a:p>
          <a:p>
            <a:pPr lvl="1"/>
            <a:r>
              <a:rPr lang="en-US" b="1" dirty="0"/>
              <a:t>Direct Method </a:t>
            </a:r>
            <a:r>
              <a:rPr lang="en-US" dirty="0"/>
              <a:t>better for cases in which the likely reaction is neutral to positive</a:t>
            </a:r>
            <a:endParaRPr lang="en-US" b="1" dirty="0"/>
          </a:p>
          <a:p>
            <a:pPr lvl="1"/>
            <a:r>
              <a:rPr lang="en-US" b="1" dirty="0"/>
              <a:t>Indirect</a:t>
            </a:r>
            <a:r>
              <a:rPr lang="en-US" dirty="0"/>
              <a:t> Method can be used for shorter persuasive messages in which the likely reaction is skeptical or resistant</a:t>
            </a:r>
          </a:p>
          <a:p>
            <a:pPr lvl="2"/>
            <a:r>
              <a:rPr lang="en-US" dirty="0"/>
              <a:t>May consider other formats if resistance anticipated is high</a:t>
            </a:r>
          </a:p>
          <a:p>
            <a:endParaRPr lang="en-US" dirty="0"/>
          </a:p>
        </p:txBody>
      </p:sp>
    </p:spTree>
    <p:extLst>
      <p:ext uri="{BB962C8B-B14F-4D97-AF65-F5344CB8AC3E}">
        <p14:creationId xmlns:p14="http://schemas.microsoft.com/office/powerpoint/2010/main" val="216109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F278-4AF8-9743-8176-8CD9A61F0B06}"/>
              </a:ext>
            </a:extLst>
          </p:cNvPr>
          <p:cNvSpPr>
            <a:spLocks noGrp="1"/>
          </p:cNvSpPr>
          <p:nvPr>
            <p:ph type="title"/>
          </p:nvPr>
        </p:nvSpPr>
        <p:spPr/>
        <p:txBody>
          <a:bodyPr/>
          <a:lstStyle/>
          <a:p>
            <a:r>
              <a:rPr lang="en-US" dirty="0"/>
              <a:t>DIRECT METHOD MESSAGE STRUCTURE</a:t>
            </a:r>
          </a:p>
        </p:txBody>
      </p:sp>
      <p:sp>
        <p:nvSpPr>
          <p:cNvPr id="3" name="Content Placeholder 2">
            <a:extLst>
              <a:ext uri="{FF2B5EF4-FFF2-40B4-BE49-F238E27FC236}">
                <a16:creationId xmlns:a16="http://schemas.microsoft.com/office/drawing/2014/main" id="{3D03B96C-F956-A045-912F-8905550C58C3}"/>
              </a:ext>
            </a:extLst>
          </p:cNvPr>
          <p:cNvSpPr>
            <a:spLocks noGrp="1"/>
          </p:cNvSpPr>
          <p:nvPr>
            <p:ph idx="1"/>
          </p:nvPr>
        </p:nvSpPr>
        <p:spPr/>
        <p:txBody>
          <a:bodyPr>
            <a:normAutofit/>
          </a:bodyPr>
          <a:lstStyle/>
          <a:p>
            <a:pPr marL="0" indent="0">
              <a:buNone/>
            </a:pPr>
            <a:r>
              <a:rPr lang="en-US" dirty="0"/>
              <a:t>Use for informational, routine and good news messages</a:t>
            </a:r>
          </a:p>
          <a:p>
            <a:pPr marL="0" indent="0">
              <a:buNone/>
            </a:pPr>
            <a:endParaRPr lang="en-US" dirty="0"/>
          </a:p>
          <a:p>
            <a:pPr lvl="1"/>
            <a:endParaRPr lang="en-US" dirty="0"/>
          </a:p>
        </p:txBody>
      </p:sp>
    </p:spTree>
    <p:extLst>
      <p:ext uri="{BB962C8B-B14F-4D97-AF65-F5344CB8AC3E}">
        <p14:creationId xmlns:p14="http://schemas.microsoft.com/office/powerpoint/2010/main" val="264017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F278-4AF8-9743-8176-8CD9A61F0B06}"/>
              </a:ext>
            </a:extLst>
          </p:cNvPr>
          <p:cNvSpPr>
            <a:spLocks noGrp="1"/>
          </p:cNvSpPr>
          <p:nvPr>
            <p:ph type="title"/>
          </p:nvPr>
        </p:nvSpPr>
        <p:spPr/>
        <p:txBody>
          <a:bodyPr/>
          <a:lstStyle/>
          <a:p>
            <a:r>
              <a:rPr lang="en-US" dirty="0"/>
              <a:t>DIRECT METHOD MESSAGE STRUCTURE</a:t>
            </a:r>
          </a:p>
        </p:txBody>
      </p:sp>
      <p:sp>
        <p:nvSpPr>
          <p:cNvPr id="3" name="Content Placeholder 2">
            <a:extLst>
              <a:ext uri="{FF2B5EF4-FFF2-40B4-BE49-F238E27FC236}">
                <a16:creationId xmlns:a16="http://schemas.microsoft.com/office/drawing/2014/main" id="{3D03B96C-F956-A045-912F-8905550C58C3}"/>
              </a:ext>
            </a:extLst>
          </p:cNvPr>
          <p:cNvSpPr>
            <a:spLocks noGrp="1"/>
          </p:cNvSpPr>
          <p:nvPr>
            <p:ph idx="1"/>
          </p:nvPr>
        </p:nvSpPr>
        <p:spPr>
          <a:xfrm>
            <a:off x="1141412" y="1791478"/>
            <a:ext cx="9905999" cy="4665305"/>
          </a:xfrm>
        </p:spPr>
        <p:txBody>
          <a:bodyPr>
            <a:normAutofit/>
          </a:bodyPr>
          <a:lstStyle/>
          <a:p>
            <a:r>
              <a:rPr lang="en-US" dirty="0"/>
              <a:t>INTRO</a:t>
            </a:r>
          </a:p>
          <a:p>
            <a:pPr lvl="1"/>
            <a:r>
              <a:rPr lang="en-US" dirty="0"/>
              <a:t>Set the context and give the point of the message in the first paragraph.</a:t>
            </a:r>
          </a:p>
          <a:p>
            <a:pPr lvl="2"/>
            <a:r>
              <a:rPr lang="en-US" dirty="0"/>
              <a:t>What is this message about? </a:t>
            </a:r>
          </a:p>
          <a:p>
            <a:pPr lvl="1"/>
            <a:r>
              <a:rPr lang="en-US" dirty="0"/>
              <a:t>Express appreciation for the recipient</a:t>
            </a:r>
          </a:p>
          <a:p>
            <a:r>
              <a:rPr lang="en-US" dirty="0"/>
              <a:t>MIDDLE PARAGRAPHS</a:t>
            </a:r>
          </a:p>
          <a:p>
            <a:pPr lvl="1"/>
            <a:r>
              <a:rPr lang="en-US" dirty="0"/>
              <a:t>Give the relevant details in the middle paragraphs of the message</a:t>
            </a:r>
          </a:p>
          <a:p>
            <a:pPr lvl="1"/>
            <a:r>
              <a:rPr lang="en-US" dirty="0"/>
              <a:t>Give the details in a logical and objective way</a:t>
            </a:r>
          </a:p>
          <a:p>
            <a:pPr lvl="1"/>
            <a:r>
              <a:rPr lang="en-US" dirty="0"/>
              <a:t>Should anticipate audience needs</a:t>
            </a:r>
          </a:p>
          <a:p>
            <a:r>
              <a:rPr lang="en-US" dirty="0"/>
              <a:t>FRIENDLY CLOSE</a:t>
            </a:r>
          </a:p>
          <a:p>
            <a:pPr lvl="1"/>
            <a:r>
              <a:rPr lang="en-US" dirty="0"/>
              <a:t>Always end on a friendly note, expressing appreciation and looking to the the future</a:t>
            </a:r>
          </a:p>
          <a:p>
            <a:pPr lvl="1"/>
            <a:endParaRPr lang="en-US" dirty="0"/>
          </a:p>
          <a:p>
            <a:endParaRPr lang="en-US" dirty="0"/>
          </a:p>
          <a:p>
            <a:pPr lvl="1"/>
            <a:endParaRPr lang="en-US" dirty="0"/>
          </a:p>
        </p:txBody>
      </p:sp>
    </p:spTree>
    <p:extLst>
      <p:ext uri="{BB962C8B-B14F-4D97-AF65-F5344CB8AC3E}">
        <p14:creationId xmlns:p14="http://schemas.microsoft.com/office/powerpoint/2010/main" val="185242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FC3586-7A4A-C24F-959B-2CFF3E3B14BB}"/>
              </a:ext>
            </a:extLst>
          </p:cNvPr>
          <p:cNvPicPr>
            <a:picLocks noChangeAspect="1"/>
          </p:cNvPicPr>
          <p:nvPr/>
        </p:nvPicPr>
        <p:blipFill>
          <a:blip r:embed="rId2"/>
          <a:stretch>
            <a:fillRect/>
          </a:stretch>
        </p:blipFill>
        <p:spPr>
          <a:xfrm>
            <a:off x="1346331" y="509427"/>
            <a:ext cx="9682454" cy="5964154"/>
          </a:xfrm>
          <a:prstGeom prst="rect">
            <a:avLst/>
          </a:prstGeom>
        </p:spPr>
      </p:pic>
    </p:spTree>
    <p:extLst>
      <p:ext uri="{BB962C8B-B14F-4D97-AF65-F5344CB8AC3E}">
        <p14:creationId xmlns:p14="http://schemas.microsoft.com/office/powerpoint/2010/main" val="3292872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C466-81AE-BB40-BA87-2EF18727B12C}"/>
              </a:ext>
            </a:extLst>
          </p:cNvPr>
          <p:cNvSpPr>
            <a:spLocks noGrp="1"/>
          </p:cNvSpPr>
          <p:nvPr>
            <p:ph type="title"/>
          </p:nvPr>
        </p:nvSpPr>
        <p:spPr/>
        <p:txBody>
          <a:bodyPr/>
          <a:lstStyle/>
          <a:p>
            <a:r>
              <a:rPr lang="en-US" dirty="0"/>
              <a:t>INDIRECT AIDA METHOD STRUCTURE</a:t>
            </a:r>
          </a:p>
        </p:txBody>
      </p:sp>
      <p:sp>
        <p:nvSpPr>
          <p:cNvPr id="3" name="Content Placeholder 2">
            <a:extLst>
              <a:ext uri="{FF2B5EF4-FFF2-40B4-BE49-F238E27FC236}">
                <a16:creationId xmlns:a16="http://schemas.microsoft.com/office/drawing/2014/main" id="{395250C5-5665-FB4F-AE30-D801E59DA748}"/>
              </a:ext>
            </a:extLst>
          </p:cNvPr>
          <p:cNvSpPr>
            <a:spLocks noGrp="1"/>
          </p:cNvSpPr>
          <p:nvPr>
            <p:ph idx="1"/>
          </p:nvPr>
        </p:nvSpPr>
        <p:spPr/>
        <p:txBody>
          <a:bodyPr>
            <a:normAutofit/>
          </a:bodyPr>
          <a:lstStyle/>
          <a:p>
            <a:pPr marL="0" indent="0">
              <a:buNone/>
            </a:pPr>
            <a:r>
              <a:rPr lang="en-US" dirty="0"/>
              <a:t>Use for shorter persuasive messages </a:t>
            </a:r>
          </a:p>
          <a:p>
            <a:pPr lvl="1"/>
            <a:r>
              <a:rPr lang="en-US" dirty="0"/>
              <a:t>Think back to your objective and the audience’s likely reaction</a:t>
            </a:r>
          </a:p>
          <a:p>
            <a:pPr marL="0" indent="0">
              <a:buNone/>
            </a:pPr>
            <a:r>
              <a:rPr lang="en-US" dirty="0"/>
              <a:t>AIDA STRUCTURE (Attention, Interest, Desire, Action)</a:t>
            </a:r>
          </a:p>
          <a:p>
            <a:pPr marL="0" indent="0">
              <a:buNone/>
            </a:pPr>
            <a:endParaRPr lang="en-US" dirty="0"/>
          </a:p>
        </p:txBody>
      </p:sp>
    </p:spTree>
    <p:extLst>
      <p:ext uri="{BB962C8B-B14F-4D97-AF65-F5344CB8AC3E}">
        <p14:creationId xmlns:p14="http://schemas.microsoft.com/office/powerpoint/2010/main" val="1894705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56FC-3597-4C49-9270-DFE675C11343}"/>
              </a:ext>
            </a:extLst>
          </p:cNvPr>
          <p:cNvSpPr>
            <a:spLocks noGrp="1"/>
          </p:cNvSpPr>
          <p:nvPr>
            <p:ph type="title"/>
          </p:nvPr>
        </p:nvSpPr>
        <p:spPr/>
        <p:txBody>
          <a:bodyPr/>
          <a:lstStyle/>
          <a:p>
            <a:r>
              <a:rPr lang="en-US" dirty="0"/>
              <a:t>INDIRECT AIDA METHOD STRUCTURE</a:t>
            </a:r>
          </a:p>
        </p:txBody>
      </p:sp>
      <p:sp>
        <p:nvSpPr>
          <p:cNvPr id="3" name="Content Placeholder 2">
            <a:extLst>
              <a:ext uri="{FF2B5EF4-FFF2-40B4-BE49-F238E27FC236}">
                <a16:creationId xmlns:a16="http://schemas.microsoft.com/office/drawing/2014/main" id="{42CA9F42-0C7E-F444-962C-44B36D885243}"/>
              </a:ext>
            </a:extLst>
          </p:cNvPr>
          <p:cNvSpPr>
            <a:spLocks noGrp="1"/>
          </p:cNvSpPr>
          <p:nvPr>
            <p:ph idx="1"/>
          </p:nvPr>
        </p:nvSpPr>
        <p:spPr>
          <a:xfrm>
            <a:off x="1141412" y="1754156"/>
            <a:ext cx="9905999" cy="4795934"/>
          </a:xfrm>
        </p:spPr>
        <p:txBody>
          <a:bodyPr>
            <a:normAutofit fontScale="92500" lnSpcReduction="20000"/>
          </a:bodyPr>
          <a:lstStyle/>
          <a:p>
            <a:r>
              <a:rPr lang="en-US" dirty="0"/>
              <a:t>INTRO</a:t>
            </a:r>
          </a:p>
          <a:p>
            <a:pPr lvl="1"/>
            <a:r>
              <a:rPr lang="en-US" dirty="0"/>
              <a:t>Give context, but don’t state the point. Be optimistic and positive</a:t>
            </a:r>
          </a:p>
          <a:p>
            <a:pPr lvl="1"/>
            <a:r>
              <a:rPr lang="en-US" dirty="0"/>
              <a:t>Attract attention (A) by relating to audience interests</a:t>
            </a:r>
          </a:p>
          <a:p>
            <a:r>
              <a:rPr lang="en-US" dirty="0"/>
              <a:t>MIDDLE PARAGRAPHS</a:t>
            </a:r>
          </a:p>
          <a:p>
            <a:pPr lvl="1"/>
            <a:r>
              <a:rPr lang="en-US" dirty="0"/>
              <a:t>Create interest (I) by building on attention gained in the intro</a:t>
            </a:r>
          </a:p>
          <a:p>
            <a:pPr lvl="1"/>
            <a:r>
              <a:rPr lang="en-US" dirty="0"/>
              <a:t>Stress benefits to the receiver</a:t>
            </a:r>
          </a:p>
          <a:p>
            <a:pPr lvl="1"/>
            <a:r>
              <a:rPr lang="en-US" dirty="0"/>
              <a:t>Motivate them to keep reading</a:t>
            </a:r>
          </a:p>
          <a:p>
            <a:pPr lvl="1"/>
            <a:r>
              <a:rPr lang="en-US" dirty="0"/>
              <a:t>Build desire (D) by providing proof of benefits. </a:t>
            </a:r>
          </a:p>
          <a:p>
            <a:pPr lvl="1"/>
            <a:r>
              <a:rPr lang="en-US" dirty="0"/>
              <a:t>Anticipate and overcome their objections</a:t>
            </a:r>
          </a:p>
          <a:p>
            <a:r>
              <a:rPr lang="en-US" dirty="0"/>
              <a:t>FRIENDLY CLOSE</a:t>
            </a:r>
          </a:p>
          <a:p>
            <a:pPr lvl="1"/>
            <a:r>
              <a:rPr lang="en-US" dirty="0"/>
              <a:t>End on a friendly note that makes the request for action (A). </a:t>
            </a:r>
          </a:p>
          <a:p>
            <a:pPr lvl="1"/>
            <a:r>
              <a:rPr lang="en-US" dirty="0"/>
              <a:t>Make the action easy and motivate a timely response.</a:t>
            </a:r>
          </a:p>
          <a:p>
            <a:pPr lvl="1"/>
            <a:endParaRPr lang="en-US" dirty="0"/>
          </a:p>
          <a:p>
            <a:pPr lvl="1"/>
            <a:endParaRPr lang="en-US" dirty="0"/>
          </a:p>
          <a:p>
            <a:endParaRPr lang="en-US" dirty="0"/>
          </a:p>
        </p:txBody>
      </p:sp>
    </p:spTree>
    <p:extLst>
      <p:ext uri="{BB962C8B-B14F-4D97-AF65-F5344CB8AC3E}">
        <p14:creationId xmlns:p14="http://schemas.microsoft.com/office/powerpoint/2010/main" val="123847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BB40BE-FBF6-2C48-BE2A-BB5775B9DF8E}"/>
              </a:ext>
            </a:extLst>
          </p:cNvPr>
          <p:cNvPicPr>
            <a:picLocks noChangeAspect="1"/>
          </p:cNvPicPr>
          <p:nvPr/>
        </p:nvPicPr>
        <p:blipFill>
          <a:blip r:embed="rId2"/>
          <a:stretch>
            <a:fillRect/>
          </a:stretch>
        </p:blipFill>
        <p:spPr>
          <a:xfrm>
            <a:off x="962042" y="559836"/>
            <a:ext cx="10290675" cy="5888606"/>
          </a:xfrm>
          <a:prstGeom prst="rect">
            <a:avLst/>
          </a:prstGeom>
        </p:spPr>
      </p:pic>
    </p:spTree>
    <p:extLst>
      <p:ext uri="{BB962C8B-B14F-4D97-AF65-F5344CB8AC3E}">
        <p14:creationId xmlns:p14="http://schemas.microsoft.com/office/powerpoint/2010/main" val="99571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0DA7-EEA9-AB4B-B3E0-C82E079CE439}"/>
              </a:ext>
            </a:extLst>
          </p:cNvPr>
          <p:cNvSpPr>
            <a:spLocks noGrp="1"/>
          </p:cNvSpPr>
          <p:nvPr>
            <p:ph type="title"/>
          </p:nvPr>
        </p:nvSpPr>
        <p:spPr/>
        <p:txBody>
          <a:bodyPr/>
          <a:lstStyle/>
          <a:p>
            <a:r>
              <a:rPr lang="en-US" dirty="0"/>
              <a:t>Today’s Workshop</a:t>
            </a:r>
          </a:p>
        </p:txBody>
      </p:sp>
      <p:sp>
        <p:nvSpPr>
          <p:cNvPr id="3" name="Content Placeholder 2">
            <a:extLst>
              <a:ext uri="{FF2B5EF4-FFF2-40B4-BE49-F238E27FC236}">
                <a16:creationId xmlns:a16="http://schemas.microsoft.com/office/drawing/2014/main" id="{35E787A2-7B95-1840-AEA2-259B98D901E4}"/>
              </a:ext>
            </a:extLst>
          </p:cNvPr>
          <p:cNvSpPr>
            <a:spLocks noGrp="1"/>
          </p:cNvSpPr>
          <p:nvPr>
            <p:ph idx="1"/>
          </p:nvPr>
        </p:nvSpPr>
        <p:spPr/>
        <p:txBody>
          <a:bodyPr>
            <a:normAutofit fontScale="92500" lnSpcReduction="10000"/>
          </a:bodyPr>
          <a:lstStyle/>
          <a:p>
            <a:r>
              <a:rPr lang="en-US" dirty="0"/>
              <a:t>The Role of Email in the Workplace</a:t>
            </a:r>
          </a:p>
          <a:p>
            <a:r>
              <a:rPr lang="en-US" dirty="0"/>
              <a:t>When to Send an Email</a:t>
            </a:r>
          </a:p>
          <a:p>
            <a:r>
              <a:rPr lang="en-US" dirty="0"/>
              <a:t>Email Etiquette</a:t>
            </a:r>
          </a:p>
          <a:p>
            <a:r>
              <a:rPr lang="en-US" dirty="0"/>
              <a:t>Planning Your Email Message</a:t>
            </a:r>
          </a:p>
          <a:p>
            <a:r>
              <a:rPr lang="en-US" dirty="0"/>
              <a:t>Writing Your Email Message</a:t>
            </a:r>
          </a:p>
          <a:p>
            <a:r>
              <a:rPr lang="en-US" dirty="0"/>
              <a:t>Revising Your Email Message</a:t>
            </a:r>
          </a:p>
          <a:p>
            <a:r>
              <a:rPr lang="en-US" dirty="0"/>
              <a:t>Final Practice</a:t>
            </a:r>
          </a:p>
        </p:txBody>
      </p:sp>
    </p:spTree>
    <p:extLst>
      <p:ext uri="{BB962C8B-B14F-4D97-AF65-F5344CB8AC3E}">
        <p14:creationId xmlns:p14="http://schemas.microsoft.com/office/powerpoint/2010/main" val="89627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7720-5AA2-6041-9B4C-D52F306F5D9B}"/>
              </a:ext>
            </a:extLst>
          </p:cNvPr>
          <p:cNvSpPr>
            <a:spLocks noGrp="1"/>
          </p:cNvSpPr>
          <p:nvPr>
            <p:ph type="title"/>
          </p:nvPr>
        </p:nvSpPr>
        <p:spPr/>
        <p:txBody>
          <a:bodyPr/>
          <a:lstStyle/>
          <a:p>
            <a:r>
              <a:rPr lang="en-US" dirty="0"/>
              <a:t>WRITE YOUR MESSAGE</a:t>
            </a:r>
            <a:br>
              <a:rPr lang="en-US" dirty="0"/>
            </a:br>
            <a:endParaRPr lang="en-US" sz="2400" dirty="0"/>
          </a:p>
        </p:txBody>
      </p:sp>
      <p:sp>
        <p:nvSpPr>
          <p:cNvPr id="3" name="Content Placeholder 2">
            <a:extLst>
              <a:ext uri="{FF2B5EF4-FFF2-40B4-BE49-F238E27FC236}">
                <a16:creationId xmlns:a16="http://schemas.microsoft.com/office/drawing/2014/main" id="{EC7B8872-4AC7-F844-B602-9E0766F9611F}"/>
              </a:ext>
            </a:extLst>
          </p:cNvPr>
          <p:cNvSpPr>
            <a:spLocks noGrp="1"/>
          </p:cNvSpPr>
          <p:nvPr>
            <p:ph idx="1"/>
          </p:nvPr>
        </p:nvSpPr>
        <p:spPr/>
        <p:txBody>
          <a:bodyPr/>
          <a:lstStyle/>
          <a:p>
            <a:pPr marL="0" indent="0">
              <a:buNone/>
            </a:pPr>
            <a:r>
              <a:rPr lang="en-US" sz="2800" dirty="0"/>
              <a:t>Use the “you” attitude</a:t>
            </a:r>
            <a:endParaRPr lang="en-US" sz="2800" b="1" dirty="0"/>
          </a:p>
          <a:p>
            <a:r>
              <a:rPr lang="en-US" dirty="0"/>
              <a:t>Consider your audiences interests and needs</a:t>
            </a:r>
          </a:p>
          <a:p>
            <a:r>
              <a:rPr lang="en-US" dirty="0"/>
              <a:t>Use “you” more than “we”</a:t>
            </a:r>
          </a:p>
          <a:p>
            <a:r>
              <a:rPr lang="en-US" dirty="0"/>
              <a:t>Speak in terms that they can relate to</a:t>
            </a:r>
          </a:p>
        </p:txBody>
      </p:sp>
    </p:spTree>
    <p:extLst>
      <p:ext uri="{BB962C8B-B14F-4D97-AF65-F5344CB8AC3E}">
        <p14:creationId xmlns:p14="http://schemas.microsoft.com/office/powerpoint/2010/main" val="89873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A54B-C24D-BB43-B711-ECE63818B205}"/>
              </a:ext>
            </a:extLst>
          </p:cNvPr>
          <p:cNvSpPr>
            <a:spLocks noGrp="1"/>
          </p:cNvSpPr>
          <p:nvPr>
            <p:ph type="title"/>
          </p:nvPr>
        </p:nvSpPr>
        <p:spPr/>
        <p:txBody>
          <a:bodyPr/>
          <a:lstStyle/>
          <a:p>
            <a:r>
              <a:rPr lang="en-US" dirty="0"/>
              <a:t>reflect the “you” attitude</a:t>
            </a:r>
          </a:p>
        </p:txBody>
      </p:sp>
      <p:sp>
        <p:nvSpPr>
          <p:cNvPr id="3" name="Content Placeholder 2">
            <a:extLst>
              <a:ext uri="{FF2B5EF4-FFF2-40B4-BE49-F238E27FC236}">
                <a16:creationId xmlns:a16="http://schemas.microsoft.com/office/drawing/2014/main" id="{58E82A99-BEA3-254E-B132-AB15ACD7B58B}"/>
              </a:ext>
            </a:extLst>
          </p:cNvPr>
          <p:cNvSpPr>
            <a:spLocks noGrp="1"/>
          </p:cNvSpPr>
          <p:nvPr>
            <p:ph idx="1"/>
          </p:nvPr>
        </p:nvSpPr>
        <p:spPr/>
        <p:txBody>
          <a:bodyPr>
            <a:normAutofit fontScale="92500"/>
          </a:bodyPr>
          <a:lstStyle/>
          <a:p>
            <a:pPr lvl="1"/>
            <a:r>
              <a:rPr lang="en-US" altLang="en-US" dirty="0"/>
              <a:t>Your email order cannot be processed; we request that you use the order form on our website instead.</a:t>
            </a:r>
          </a:p>
          <a:p>
            <a:pPr lvl="1"/>
            <a:r>
              <a:rPr lang="en-US" altLang="en-US" b="1" dirty="0"/>
              <a:t>To ensure the accuracy of your order, please use this link to place your order through our website.</a:t>
            </a:r>
          </a:p>
          <a:p>
            <a:pPr lvl="1"/>
            <a:r>
              <a:rPr lang="en-US" altLang="en-US" dirty="0"/>
              <a:t>We insist that you always bring your credit card to the store.</a:t>
            </a:r>
          </a:p>
          <a:p>
            <a:pPr lvl="1"/>
            <a:r>
              <a:rPr lang="en-US" altLang="en-US" b="1" dirty="0"/>
              <a:t>For your protection, please bring your credit card with you. </a:t>
            </a:r>
          </a:p>
          <a:p>
            <a:pPr lvl="1"/>
            <a:r>
              <a:rPr lang="en-US" altLang="en-US" dirty="0"/>
              <a:t>We want to get rid of all of our 2018 model monitors to make room in our warehouse for the new 2019 model monitors. Thus we are offering a 25 percent discount on all sales this week.</a:t>
            </a:r>
          </a:p>
          <a:p>
            <a:pPr lvl="1"/>
            <a:r>
              <a:rPr lang="en-US" altLang="en-US" b="1" dirty="0"/>
              <a:t>All monitors are 25% off this week!</a:t>
            </a:r>
          </a:p>
          <a:p>
            <a:pPr marL="457200" lvl="1" indent="0">
              <a:buNone/>
            </a:pPr>
            <a:endParaRPr lang="en-US" sz="1600" dirty="0"/>
          </a:p>
        </p:txBody>
      </p:sp>
    </p:spTree>
    <p:extLst>
      <p:ext uri="{BB962C8B-B14F-4D97-AF65-F5344CB8AC3E}">
        <p14:creationId xmlns:p14="http://schemas.microsoft.com/office/powerpoint/2010/main" val="23539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6A58-76FF-3B44-A517-6D236D0C9816}"/>
              </a:ext>
            </a:extLst>
          </p:cNvPr>
          <p:cNvSpPr>
            <a:spLocks noGrp="1"/>
          </p:cNvSpPr>
          <p:nvPr>
            <p:ph type="title"/>
          </p:nvPr>
        </p:nvSpPr>
        <p:spPr/>
        <p:txBody>
          <a:bodyPr/>
          <a:lstStyle/>
          <a:p>
            <a:r>
              <a:rPr lang="en-US" dirty="0"/>
              <a:t>WRITE YOUR MESSAGE</a:t>
            </a:r>
          </a:p>
        </p:txBody>
      </p:sp>
      <p:sp>
        <p:nvSpPr>
          <p:cNvPr id="3" name="Content Placeholder 2">
            <a:extLst>
              <a:ext uri="{FF2B5EF4-FFF2-40B4-BE49-F238E27FC236}">
                <a16:creationId xmlns:a16="http://schemas.microsoft.com/office/drawing/2014/main" id="{925E0D48-F60D-4042-9063-F0998DEB0815}"/>
              </a:ext>
            </a:extLst>
          </p:cNvPr>
          <p:cNvSpPr>
            <a:spLocks noGrp="1"/>
          </p:cNvSpPr>
          <p:nvPr>
            <p:ph idx="1"/>
          </p:nvPr>
        </p:nvSpPr>
        <p:spPr>
          <a:xfrm>
            <a:off x="1141412" y="2249487"/>
            <a:ext cx="9905999" cy="3993658"/>
          </a:xfrm>
        </p:spPr>
        <p:txBody>
          <a:bodyPr>
            <a:normAutofit/>
          </a:bodyPr>
          <a:lstStyle/>
          <a:p>
            <a:r>
              <a:rPr lang="en-US" dirty="0"/>
              <a:t>Choose your email salutation carefully</a:t>
            </a:r>
          </a:p>
          <a:p>
            <a:pPr lvl="1"/>
            <a:r>
              <a:rPr lang="en-US" dirty="0"/>
              <a:t>Keep it professional  “Dear” “Hi” ”Hello”</a:t>
            </a:r>
          </a:p>
          <a:p>
            <a:pPr lvl="1"/>
            <a:r>
              <a:rPr lang="en-US" dirty="0"/>
              <a:t>Use appropriate titles “Dr.” vs. ”Ms.” or ”Mr.”</a:t>
            </a:r>
          </a:p>
          <a:p>
            <a:pPr lvl="2"/>
            <a:r>
              <a:rPr lang="en-US" dirty="0"/>
              <a:t>If they have a Doctorate degree. ➢ Use Dr. </a:t>
            </a:r>
          </a:p>
          <a:p>
            <a:pPr lvl="2"/>
            <a:r>
              <a:rPr lang="en-US" dirty="0"/>
              <a:t>If they don’t, then use Mr. or Ms.</a:t>
            </a:r>
          </a:p>
          <a:p>
            <a:pPr lvl="2"/>
            <a:r>
              <a:rPr lang="en-US" dirty="0"/>
              <a:t>Don’t move to a more informal version of their name unless they direct you to do so.</a:t>
            </a:r>
          </a:p>
          <a:p>
            <a:r>
              <a:rPr lang="en-US" dirty="0"/>
              <a:t>Use business format for the text</a:t>
            </a:r>
          </a:p>
          <a:p>
            <a:pPr lvl="2"/>
            <a:r>
              <a:rPr lang="en-US" dirty="0"/>
              <a:t>Flush left, 12pt font, single-spaced with a space between paragraphs</a:t>
            </a:r>
          </a:p>
          <a:p>
            <a:pPr lvl="2"/>
            <a:r>
              <a:rPr lang="en-US" dirty="0"/>
              <a:t>Consider using headers to break up the text</a:t>
            </a:r>
          </a:p>
        </p:txBody>
      </p:sp>
    </p:spTree>
    <p:extLst>
      <p:ext uri="{BB962C8B-B14F-4D97-AF65-F5344CB8AC3E}">
        <p14:creationId xmlns:p14="http://schemas.microsoft.com/office/powerpoint/2010/main" val="192273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A8D0-3CB8-FB43-ABAC-383E2A449296}"/>
              </a:ext>
            </a:extLst>
          </p:cNvPr>
          <p:cNvSpPr>
            <a:spLocks noGrp="1"/>
          </p:cNvSpPr>
          <p:nvPr>
            <p:ph type="title"/>
          </p:nvPr>
        </p:nvSpPr>
        <p:spPr/>
        <p:txBody>
          <a:bodyPr/>
          <a:lstStyle/>
          <a:p>
            <a:r>
              <a:rPr lang="en-US" dirty="0"/>
              <a:t>Write your message</a:t>
            </a:r>
          </a:p>
        </p:txBody>
      </p:sp>
      <p:sp>
        <p:nvSpPr>
          <p:cNvPr id="3" name="Content Placeholder 2">
            <a:extLst>
              <a:ext uri="{FF2B5EF4-FFF2-40B4-BE49-F238E27FC236}">
                <a16:creationId xmlns:a16="http://schemas.microsoft.com/office/drawing/2014/main" id="{1B8669D6-E9AB-FB44-BB02-2595DC7A0884}"/>
              </a:ext>
            </a:extLst>
          </p:cNvPr>
          <p:cNvSpPr>
            <a:spLocks noGrp="1"/>
          </p:cNvSpPr>
          <p:nvPr>
            <p:ph idx="1"/>
          </p:nvPr>
        </p:nvSpPr>
        <p:spPr/>
        <p:txBody>
          <a:bodyPr>
            <a:normAutofit fontScale="92500" lnSpcReduction="20000"/>
          </a:bodyPr>
          <a:lstStyle/>
          <a:p>
            <a:r>
              <a:rPr lang="en-US" dirty="0"/>
              <a:t>Make your subject heading stand out!</a:t>
            </a:r>
          </a:p>
          <a:p>
            <a:pPr marL="0" indent="0">
              <a:buNone/>
            </a:pPr>
            <a:r>
              <a:rPr lang="en-US" dirty="0"/>
              <a:t>EXAMPLES</a:t>
            </a:r>
          </a:p>
          <a:p>
            <a:pPr marL="457200" lvl="1" indent="0">
              <a:buNone/>
            </a:pPr>
            <a:r>
              <a:rPr lang="en-US" b="1" dirty="0"/>
              <a:t>A Question</a:t>
            </a:r>
            <a:r>
              <a:rPr lang="en-US" dirty="0"/>
              <a:t>	</a:t>
            </a:r>
          </a:p>
          <a:p>
            <a:pPr marL="457200" lvl="1" indent="0">
              <a:buNone/>
            </a:pPr>
            <a:r>
              <a:rPr lang="en-US" dirty="0"/>
              <a:t>	vs.</a:t>
            </a:r>
          </a:p>
          <a:p>
            <a:pPr marL="457200" lvl="1" indent="0">
              <a:buNone/>
            </a:pPr>
            <a:r>
              <a:rPr lang="en-US" b="1" dirty="0"/>
              <a:t>A Question regarding the Aug 12</a:t>
            </a:r>
            <a:r>
              <a:rPr lang="en-US" b="1" baseline="30000" dirty="0"/>
              <a:t>th</a:t>
            </a:r>
            <a:r>
              <a:rPr lang="en-US" b="1" dirty="0"/>
              <a:t> meeting</a:t>
            </a:r>
          </a:p>
          <a:p>
            <a:pPr lvl="1"/>
            <a:endParaRPr lang="en-US" dirty="0"/>
          </a:p>
          <a:p>
            <a:pPr marL="457200" lvl="1" indent="0">
              <a:buNone/>
            </a:pPr>
            <a:r>
              <a:rPr lang="en-US" b="1" dirty="0"/>
              <a:t>Sales </a:t>
            </a:r>
          </a:p>
          <a:p>
            <a:pPr marL="457200" lvl="1" indent="0">
              <a:buNone/>
            </a:pPr>
            <a:r>
              <a:rPr lang="en-US" dirty="0"/>
              <a:t>	vs. </a:t>
            </a:r>
          </a:p>
          <a:p>
            <a:pPr marL="457200" lvl="1" indent="0">
              <a:buNone/>
            </a:pPr>
            <a:r>
              <a:rPr lang="en-US" b="1" dirty="0"/>
              <a:t>Oct 2019 Sales Report</a:t>
            </a:r>
          </a:p>
        </p:txBody>
      </p:sp>
    </p:spTree>
    <p:extLst>
      <p:ext uri="{BB962C8B-B14F-4D97-AF65-F5344CB8AC3E}">
        <p14:creationId xmlns:p14="http://schemas.microsoft.com/office/powerpoint/2010/main" val="29646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F278-4AF8-9743-8176-8CD9A61F0B06}"/>
              </a:ext>
            </a:extLst>
          </p:cNvPr>
          <p:cNvSpPr>
            <a:spLocks noGrp="1"/>
          </p:cNvSpPr>
          <p:nvPr>
            <p:ph type="title"/>
          </p:nvPr>
        </p:nvSpPr>
        <p:spPr/>
        <p:txBody>
          <a:bodyPr/>
          <a:lstStyle/>
          <a:p>
            <a:r>
              <a:rPr lang="en-US" dirty="0"/>
              <a:t>Write your message</a:t>
            </a:r>
          </a:p>
        </p:txBody>
      </p:sp>
      <p:sp>
        <p:nvSpPr>
          <p:cNvPr id="3" name="Content Placeholder 2">
            <a:extLst>
              <a:ext uri="{FF2B5EF4-FFF2-40B4-BE49-F238E27FC236}">
                <a16:creationId xmlns:a16="http://schemas.microsoft.com/office/drawing/2014/main" id="{3D03B96C-F956-A045-912F-8905550C58C3}"/>
              </a:ext>
            </a:extLst>
          </p:cNvPr>
          <p:cNvSpPr>
            <a:spLocks noGrp="1"/>
          </p:cNvSpPr>
          <p:nvPr>
            <p:ph idx="1"/>
          </p:nvPr>
        </p:nvSpPr>
        <p:spPr/>
        <p:txBody>
          <a:bodyPr>
            <a:normAutofit fontScale="92500" lnSpcReduction="20000"/>
          </a:bodyPr>
          <a:lstStyle/>
          <a:p>
            <a:r>
              <a:rPr lang="en-US" dirty="0"/>
              <a:t>Use simple accessible vocabulary unless the topic is more academic</a:t>
            </a:r>
          </a:p>
          <a:p>
            <a:pPr lvl="1"/>
            <a:r>
              <a:rPr lang="en-US" dirty="0"/>
              <a:t>Utilize vs. Use</a:t>
            </a:r>
          </a:p>
          <a:p>
            <a:r>
              <a:rPr lang="en-US" dirty="0"/>
              <a:t>Keep language courteous and positive</a:t>
            </a:r>
          </a:p>
          <a:p>
            <a:pPr lvl="1"/>
            <a:r>
              <a:rPr lang="en-US" dirty="0"/>
              <a:t>Challenge vs. Problem</a:t>
            </a:r>
          </a:p>
          <a:p>
            <a:r>
              <a:rPr lang="en-US" dirty="0"/>
              <a:t>Avoid using cliché’s and confusing jargon</a:t>
            </a:r>
          </a:p>
          <a:p>
            <a:r>
              <a:rPr lang="en-US" dirty="0"/>
              <a:t>Avoid biased language or inappropriate humor</a:t>
            </a:r>
          </a:p>
          <a:p>
            <a:r>
              <a:rPr lang="en-US" dirty="0"/>
              <a:t>Try to keep the message as brief as possible. Give the details necessary, but don’t make them scroll and scroll. Message in initial window is the goal.</a:t>
            </a:r>
          </a:p>
          <a:p>
            <a:endParaRPr lang="en-US" dirty="0"/>
          </a:p>
        </p:txBody>
      </p:sp>
    </p:spTree>
    <p:extLst>
      <p:ext uri="{BB962C8B-B14F-4D97-AF65-F5344CB8AC3E}">
        <p14:creationId xmlns:p14="http://schemas.microsoft.com/office/powerpoint/2010/main" val="292545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8754-A44C-E941-AB4C-D8AC9E8A694D}"/>
              </a:ext>
            </a:extLst>
          </p:cNvPr>
          <p:cNvSpPr>
            <a:spLocks noGrp="1"/>
          </p:cNvSpPr>
          <p:nvPr>
            <p:ph type="title"/>
          </p:nvPr>
        </p:nvSpPr>
        <p:spPr/>
        <p:txBody>
          <a:bodyPr/>
          <a:lstStyle/>
          <a:p>
            <a:r>
              <a:rPr lang="en-US" dirty="0"/>
              <a:t>Keep the language positive</a:t>
            </a:r>
          </a:p>
        </p:txBody>
      </p:sp>
      <p:sp>
        <p:nvSpPr>
          <p:cNvPr id="3" name="Content Placeholder 2">
            <a:extLst>
              <a:ext uri="{FF2B5EF4-FFF2-40B4-BE49-F238E27FC236}">
                <a16:creationId xmlns:a16="http://schemas.microsoft.com/office/drawing/2014/main" id="{D0D0895D-829C-984C-8B10-3D605F887607}"/>
              </a:ext>
            </a:extLst>
          </p:cNvPr>
          <p:cNvSpPr>
            <a:spLocks noGrp="1"/>
          </p:cNvSpPr>
          <p:nvPr>
            <p:ph idx="1"/>
          </p:nvPr>
        </p:nvSpPr>
        <p:spPr/>
        <p:txBody>
          <a:bodyPr/>
          <a:lstStyle/>
          <a:p>
            <a:pPr lvl="1"/>
            <a:r>
              <a:rPr lang="en-US" altLang="en-US" dirty="0"/>
              <a:t>To avoid the loss of your credit rating, please remit payment within 10 days.</a:t>
            </a:r>
          </a:p>
          <a:p>
            <a:pPr lvl="1"/>
            <a:r>
              <a:rPr lang="en-US" altLang="en-US" b="1" dirty="0"/>
              <a:t>To protect your credit rating, please remit payment within 10 days.</a:t>
            </a:r>
          </a:p>
          <a:p>
            <a:pPr lvl="1"/>
            <a:r>
              <a:rPr lang="en-US" altLang="en-US" dirty="0"/>
              <a:t>We don’t make refunds on returned merchandise that is soiled.</a:t>
            </a:r>
          </a:p>
          <a:p>
            <a:pPr lvl="1"/>
            <a:r>
              <a:rPr lang="en-US" altLang="en-US" b="1" dirty="0"/>
              <a:t>We issue refunds on unused merchandise only.</a:t>
            </a:r>
          </a:p>
          <a:p>
            <a:pPr lvl="1"/>
            <a:r>
              <a:rPr lang="en-US" altLang="en-US" dirty="0"/>
              <a:t>Because we are temporarily out of Baby Cry dolls, we won’t be able to ship your order for 10 days.</a:t>
            </a:r>
          </a:p>
          <a:p>
            <a:pPr lvl="1"/>
            <a:r>
              <a:rPr lang="en-US" altLang="en-US" b="1" dirty="0"/>
              <a:t>Due to high demand, your Baby Cry doll will be shipped in 10 days.</a:t>
            </a:r>
          </a:p>
          <a:p>
            <a:pPr marL="0" indent="0">
              <a:buNone/>
            </a:pPr>
            <a:endParaRPr lang="en-US" dirty="0"/>
          </a:p>
        </p:txBody>
      </p:sp>
    </p:spTree>
    <p:extLst>
      <p:ext uri="{BB962C8B-B14F-4D97-AF65-F5344CB8AC3E}">
        <p14:creationId xmlns:p14="http://schemas.microsoft.com/office/powerpoint/2010/main" val="256781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0BF2-905B-C24D-84B2-7F913611275A}"/>
              </a:ext>
            </a:extLst>
          </p:cNvPr>
          <p:cNvSpPr>
            <a:spLocks noGrp="1"/>
          </p:cNvSpPr>
          <p:nvPr>
            <p:ph type="title"/>
          </p:nvPr>
        </p:nvSpPr>
        <p:spPr/>
        <p:txBody>
          <a:bodyPr/>
          <a:lstStyle/>
          <a:p>
            <a:r>
              <a:rPr lang="en-US" dirty="0"/>
              <a:t>REVISING YOUR MESSAGE</a:t>
            </a:r>
          </a:p>
        </p:txBody>
      </p:sp>
      <p:sp>
        <p:nvSpPr>
          <p:cNvPr id="3" name="Content Placeholder 2">
            <a:extLst>
              <a:ext uri="{FF2B5EF4-FFF2-40B4-BE49-F238E27FC236}">
                <a16:creationId xmlns:a16="http://schemas.microsoft.com/office/drawing/2014/main" id="{C473E1ED-2177-B441-8509-B7FE8D36DF98}"/>
              </a:ext>
            </a:extLst>
          </p:cNvPr>
          <p:cNvSpPr>
            <a:spLocks noGrp="1"/>
          </p:cNvSpPr>
          <p:nvPr>
            <p:ph idx="1"/>
          </p:nvPr>
        </p:nvSpPr>
        <p:spPr/>
        <p:txBody>
          <a:bodyPr/>
          <a:lstStyle/>
          <a:p>
            <a:r>
              <a:rPr lang="en-US" dirty="0"/>
              <a:t>Check your content</a:t>
            </a:r>
          </a:p>
          <a:p>
            <a:r>
              <a:rPr lang="en-US" dirty="0"/>
              <a:t>Check your organization</a:t>
            </a:r>
          </a:p>
          <a:p>
            <a:r>
              <a:rPr lang="en-US" dirty="0"/>
              <a:t>Check your language</a:t>
            </a:r>
          </a:p>
          <a:p>
            <a:r>
              <a:rPr lang="en-US" dirty="0"/>
              <a:t>Check your style and tone</a:t>
            </a:r>
          </a:p>
          <a:p>
            <a:r>
              <a:rPr lang="en-US" dirty="0"/>
              <a:t>Check your format</a:t>
            </a:r>
          </a:p>
          <a:p>
            <a:r>
              <a:rPr lang="en-US" dirty="0"/>
              <a:t>PROOFREAD!</a:t>
            </a:r>
          </a:p>
        </p:txBody>
      </p:sp>
    </p:spTree>
    <p:extLst>
      <p:ext uri="{BB962C8B-B14F-4D97-AF65-F5344CB8AC3E}">
        <p14:creationId xmlns:p14="http://schemas.microsoft.com/office/powerpoint/2010/main" val="1737071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EE74-5EE6-E346-8089-54C2FF7DCB84}"/>
              </a:ext>
            </a:extLst>
          </p:cNvPr>
          <p:cNvSpPr>
            <a:spLocks noGrp="1"/>
          </p:cNvSpPr>
          <p:nvPr>
            <p:ph type="title"/>
          </p:nvPr>
        </p:nvSpPr>
        <p:spPr>
          <a:xfrm>
            <a:off x="1141413" y="618518"/>
            <a:ext cx="9905998" cy="512694"/>
          </a:xfrm>
        </p:spPr>
        <p:txBody>
          <a:bodyPr>
            <a:normAutofit fontScale="90000"/>
          </a:bodyPr>
          <a:lstStyle/>
          <a:p>
            <a:r>
              <a:rPr lang="en-US" dirty="0"/>
              <a:t>How can you improve this?</a:t>
            </a:r>
          </a:p>
        </p:txBody>
      </p:sp>
      <p:pic>
        <p:nvPicPr>
          <p:cNvPr id="5" name="Content Placeholder 4">
            <a:extLst>
              <a:ext uri="{FF2B5EF4-FFF2-40B4-BE49-F238E27FC236}">
                <a16:creationId xmlns:a16="http://schemas.microsoft.com/office/drawing/2014/main" id="{D3DC0CA3-F62D-1E44-8941-D259C3AD7E6C}"/>
              </a:ext>
            </a:extLst>
          </p:cNvPr>
          <p:cNvPicPr>
            <a:picLocks noGrp="1" noChangeAspect="1"/>
          </p:cNvPicPr>
          <p:nvPr>
            <p:ph idx="1"/>
          </p:nvPr>
        </p:nvPicPr>
        <p:blipFill>
          <a:blip r:embed="rId2"/>
          <a:stretch>
            <a:fillRect/>
          </a:stretch>
        </p:blipFill>
        <p:spPr>
          <a:xfrm>
            <a:off x="1492897" y="1131211"/>
            <a:ext cx="8889892" cy="5530846"/>
          </a:xfrm>
        </p:spPr>
      </p:pic>
    </p:spTree>
    <p:extLst>
      <p:ext uri="{BB962C8B-B14F-4D97-AF65-F5344CB8AC3E}">
        <p14:creationId xmlns:p14="http://schemas.microsoft.com/office/powerpoint/2010/main" val="3371091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4CCA-D89E-B24B-9B33-1E2C064741AF}"/>
              </a:ext>
            </a:extLst>
          </p:cNvPr>
          <p:cNvSpPr>
            <a:spLocks noGrp="1"/>
          </p:cNvSpPr>
          <p:nvPr>
            <p:ph type="title"/>
          </p:nvPr>
        </p:nvSpPr>
        <p:spPr>
          <a:xfrm>
            <a:off x="1141413" y="562535"/>
            <a:ext cx="9905998" cy="538478"/>
          </a:xfrm>
        </p:spPr>
        <p:txBody>
          <a:bodyPr>
            <a:normAutofit fontScale="90000"/>
          </a:bodyPr>
          <a:lstStyle/>
          <a:p>
            <a:r>
              <a:rPr lang="en-US" dirty="0"/>
              <a:t>REVISED EXAMPLE</a:t>
            </a:r>
          </a:p>
        </p:txBody>
      </p:sp>
      <p:pic>
        <p:nvPicPr>
          <p:cNvPr id="5" name="Content Placeholder 4">
            <a:extLst>
              <a:ext uri="{FF2B5EF4-FFF2-40B4-BE49-F238E27FC236}">
                <a16:creationId xmlns:a16="http://schemas.microsoft.com/office/drawing/2014/main" id="{22B88B1E-E5D0-2546-9918-F76DA89FF8FA}"/>
              </a:ext>
            </a:extLst>
          </p:cNvPr>
          <p:cNvPicPr>
            <a:picLocks noGrp="1" noChangeAspect="1"/>
          </p:cNvPicPr>
          <p:nvPr>
            <p:ph idx="1"/>
          </p:nvPr>
        </p:nvPicPr>
        <p:blipFill>
          <a:blip r:embed="rId2"/>
          <a:stretch>
            <a:fillRect/>
          </a:stretch>
        </p:blipFill>
        <p:spPr>
          <a:xfrm>
            <a:off x="1604866" y="1087576"/>
            <a:ext cx="9144000" cy="5652395"/>
          </a:xfrm>
        </p:spPr>
      </p:pic>
    </p:spTree>
    <p:extLst>
      <p:ext uri="{BB962C8B-B14F-4D97-AF65-F5344CB8AC3E}">
        <p14:creationId xmlns:p14="http://schemas.microsoft.com/office/powerpoint/2010/main" val="2508370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00DE-28A5-7D4B-BC4B-D7973620E5C5}"/>
              </a:ext>
            </a:extLst>
          </p:cNvPr>
          <p:cNvSpPr>
            <a:spLocks noGrp="1"/>
          </p:cNvSpPr>
          <p:nvPr>
            <p:ph type="title"/>
          </p:nvPr>
        </p:nvSpPr>
        <p:spPr>
          <a:xfrm>
            <a:off x="1141413" y="618518"/>
            <a:ext cx="9905998" cy="538151"/>
          </a:xfrm>
        </p:spPr>
        <p:txBody>
          <a:bodyPr>
            <a:normAutofit fontScale="90000"/>
          </a:bodyPr>
          <a:lstStyle/>
          <a:p>
            <a:r>
              <a:rPr lang="en-US" dirty="0"/>
              <a:t>How can you improve this?</a:t>
            </a:r>
          </a:p>
        </p:txBody>
      </p:sp>
      <p:pic>
        <p:nvPicPr>
          <p:cNvPr id="5" name="Content Placeholder 4">
            <a:extLst>
              <a:ext uri="{FF2B5EF4-FFF2-40B4-BE49-F238E27FC236}">
                <a16:creationId xmlns:a16="http://schemas.microsoft.com/office/drawing/2014/main" id="{6F4F88EB-B635-C941-84A1-E8C2912959AB}"/>
              </a:ext>
            </a:extLst>
          </p:cNvPr>
          <p:cNvPicPr>
            <a:picLocks noGrp="1" noChangeAspect="1"/>
          </p:cNvPicPr>
          <p:nvPr>
            <p:ph idx="1"/>
          </p:nvPr>
        </p:nvPicPr>
        <p:blipFill>
          <a:blip r:embed="rId2"/>
          <a:stretch>
            <a:fillRect/>
          </a:stretch>
        </p:blipFill>
        <p:spPr>
          <a:xfrm>
            <a:off x="1810139" y="1156669"/>
            <a:ext cx="8341568" cy="5649456"/>
          </a:xfrm>
        </p:spPr>
      </p:pic>
    </p:spTree>
    <p:extLst>
      <p:ext uri="{BB962C8B-B14F-4D97-AF65-F5344CB8AC3E}">
        <p14:creationId xmlns:p14="http://schemas.microsoft.com/office/powerpoint/2010/main" val="171830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71E2-8FAE-B645-BD5B-DA59303AEDC5}"/>
              </a:ext>
            </a:extLst>
          </p:cNvPr>
          <p:cNvSpPr>
            <a:spLocks noGrp="1"/>
          </p:cNvSpPr>
          <p:nvPr>
            <p:ph type="title"/>
          </p:nvPr>
        </p:nvSpPr>
        <p:spPr/>
        <p:txBody>
          <a:bodyPr/>
          <a:lstStyle/>
          <a:p>
            <a:r>
              <a:rPr lang="en-US" dirty="0"/>
              <a:t>Role of email in the workplace</a:t>
            </a:r>
          </a:p>
        </p:txBody>
      </p:sp>
      <p:sp>
        <p:nvSpPr>
          <p:cNvPr id="3" name="Content Placeholder 2">
            <a:extLst>
              <a:ext uri="{FF2B5EF4-FFF2-40B4-BE49-F238E27FC236}">
                <a16:creationId xmlns:a16="http://schemas.microsoft.com/office/drawing/2014/main" id="{03F46D1D-3E0D-A94F-8E32-D3D3122C2170}"/>
              </a:ext>
            </a:extLst>
          </p:cNvPr>
          <p:cNvSpPr>
            <a:spLocks noGrp="1"/>
          </p:cNvSpPr>
          <p:nvPr>
            <p:ph idx="1"/>
          </p:nvPr>
        </p:nvSpPr>
        <p:spPr/>
        <p:txBody>
          <a:bodyPr/>
          <a:lstStyle/>
          <a:p>
            <a:r>
              <a:rPr lang="en-US" dirty="0"/>
              <a:t>Email has mostly replaced memos and in some cases letters</a:t>
            </a:r>
          </a:p>
          <a:p>
            <a:r>
              <a:rPr lang="en-US" dirty="0"/>
              <a:t>Role is continuing to evolve</a:t>
            </a:r>
          </a:p>
          <a:p>
            <a:pPr lvl="1"/>
            <a:r>
              <a:rPr lang="en-US" dirty="0"/>
              <a:t>Use is organization/culture-specific</a:t>
            </a:r>
          </a:p>
          <a:p>
            <a:pPr lvl="1"/>
            <a:r>
              <a:rPr lang="en-US" dirty="0"/>
              <a:t>6% of </a:t>
            </a:r>
            <a:r>
              <a:rPr lang="en-US" dirty="0" err="1"/>
              <a:t>GenZers</a:t>
            </a:r>
            <a:r>
              <a:rPr lang="en-US" dirty="0"/>
              <a:t> use email in their private lives</a:t>
            </a:r>
          </a:p>
          <a:p>
            <a:pPr lvl="1"/>
            <a:r>
              <a:rPr lang="en-US" dirty="0"/>
              <a:t>Slack and other types of collaborative software are increasing in popularity </a:t>
            </a:r>
          </a:p>
          <a:p>
            <a:pPr lvl="1"/>
            <a:r>
              <a:rPr lang="en-US" dirty="0"/>
              <a:t>6.3 hours a day spent on checking, reading, and responding to emails</a:t>
            </a:r>
          </a:p>
          <a:p>
            <a:r>
              <a:rPr lang="en-US" dirty="0"/>
              <a:t>Sometimes a conversation is better!</a:t>
            </a:r>
          </a:p>
        </p:txBody>
      </p:sp>
      <p:sp>
        <p:nvSpPr>
          <p:cNvPr id="4" name="TextBox 3">
            <a:extLst>
              <a:ext uri="{FF2B5EF4-FFF2-40B4-BE49-F238E27FC236}">
                <a16:creationId xmlns:a16="http://schemas.microsoft.com/office/drawing/2014/main" id="{D49E2FFA-11C7-084D-9252-6DFF3D316649}"/>
              </a:ext>
            </a:extLst>
          </p:cNvPr>
          <p:cNvSpPr txBox="1"/>
          <p:nvPr/>
        </p:nvSpPr>
        <p:spPr>
          <a:xfrm>
            <a:off x="1405468" y="6129867"/>
            <a:ext cx="9818970" cy="307777"/>
          </a:xfrm>
          <a:prstGeom prst="rect">
            <a:avLst/>
          </a:prstGeom>
          <a:noFill/>
        </p:spPr>
        <p:txBody>
          <a:bodyPr wrap="none" rtlCol="0">
            <a:spAutoFit/>
          </a:bodyPr>
          <a:lstStyle/>
          <a:p>
            <a:r>
              <a:rPr lang="en-US" sz="1400" dirty="0">
                <a:hlinkClick r:id="rId2">
                  <a:extLst>
                    <a:ext uri="{A12FA001-AC4F-418D-AE19-62706E023703}">
                      <ahyp:hlinkClr xmlns:ahyp="http://schemas.microsoft.com/office/drawing/2018/hyperlinkcolor" val="tx"/>
                    </a:ext>
                  </a:extLst>
                </a:hlinkClick>
              </a:rPr>
              <a:t>https://www.forbes.com/sites/ciocentral/2017/02/15/as-workplace-communication-evolves-email-may-not-prevail/#763f1613626c</a:t>
            </a:r>
            <a:endParaRPr lang="en-US" sz="1400" dirty="0"/>
          </a:p>
        </p:txBody>
      </p:sp>
    </p:spTree>
    <p:extLst>
      <p:ext uri="{BB962C8B-B14F-4D97-AF65-F5344CB8AC3E}">
        <p14:creationId xmlns:p14="http://schemas.microsoft.com/office/powerpoint/2010/main" val="4016016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4807-8EF6-8648-B3C7-52B8D35AC558}"/>
              </a:ext>
            </a:extLst>
          </p:cNvPr>
          <p:cNvSpPr>
            <a:spLocks noGrp="1"/>
          </p:cNvSpPr>
          <p:nvPr>
            <p:ph type="title"/>
          </p:nvPr>
        </p:nvSpPr>
        <p:spPr>
          <a:xfrm>
            <a:off x="1141413" y="618518"/>
            <a:ext cx="9905998" cy="538478"/>
          </a:xfrm>
        </p:spPr>
        <p:txBody>
          <a:bodyPr>
            <a:normAutofit fontScale="90000"/>
          </a:bodyPr>
          <a:lstStyle/>
          <a:p>
            <a:r>
              <a:rPr lang="en-US" dirty="0"/>
              <a:t>REVISED EXAMPLE</a:t>
            </a:r>
          </a:p>
        </p:txBody>
      </p:sp>
      <p:pic>
        <p:nvPicPr>
          <p:cNvPr id="5" name="Content Placeholder 4">
            <a:extLst>
              <a:ext uri="{FF2B5EF4-FFF2-40B4-BE49-F238E27FC236}">
                <a16:creationId xmlns:a16="http://schemas.microsoft.com/office/drawing/2014/main" id="{388EBB85-9219-E949-8610-81BB9A55B920}"/>
              </a:ext>
            </a:extLst>
          </p:cNvPr>
          <p:cNvPicPr>
            <a:picLocks noGrp="1" noChangeAspect="1"/>
          </p:cNvPicPr>
          <p:nvPr>
            <p:ph idx="1"/>
          </p:nvPr>
        </p:nvPicPr>
        <p:blipFill>
          <a:blip r:embed="rId2"/>
          <a:stretch>
            <a:fillRect/>
          </a:stretch>
        </p:blipFill>
        <p:spPr>
          <a:xfrm>
            <a:off x="1294017" y="1324947"/>
            <a:ext cx="9664578" cy="5233016"/>
          </a:xfrm>
        </p:spPr>
      </p:pic>
    </p:spTree>
    <p:extLst>
      <p:ext uri="{BB962C8B-B14F-4D97-AF65-F5344CB8AC3E}">
        <p14:creationId xmlns:p14="http://schemas.microsoft.com/office/powerpoint/2010/main" val="2193064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883A-3E6F-324E-BADB-CDC92A4295E5}"/>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741ACF14-0065-004D-B35A-0F1BF8B8C084}"/>
              </a:ext>
            </a:extLst>
          </p:cNvPr>
          <p:cNvSpPr>
            <a:spLocks noGrp="1"/>
          </p:cNvSpPr>
          <p:nvPr>
            <p:ph idx="1"/>
          </p:nvPr>
        </p:nvSpPr>
        <p:spPr/>
        <p:txBody>
          <a:bodyPr/>
          <a:lstStyle/>
          <a:p>
            <a:pPr marL="457200" lvl="1" indent="0">
              <a:buNone/>
            </a:pPr>
            <a:r>
              <a:rPr lang="en-US" altLang="en-US" sz="1600" dirty="0"/>
              <a:t>The move to our new offices will take place over this coming weekend. For everything to run smooth, everyone will have to clean out their own desk and pack up the contents in boxes that will be provided. You will need to take everything off the walls, too, and please pack it along with the boxes.</a:t>
            </a:r>
          </a:p>
          <a:p>
            <a:pPr marL="457200" lvl="1" indent="0">
              <a:buNone/>
            </a:pPr>
            <a:endParaRPr lang="en-US" altLang="en-US" sz="1600" dirty="0"/>
          </a:p>
          <a:p>
            <a:pPr marL="457200" lvl="1" indent="0">
              <a:buNone/>
            </a:pPr>
            <a:r>
              <a:rPr lang="en-US" altLang="en-US" sz="1600" dirty="0"/>
              <a:t>If you have a lot of personal belongings, you should bring them home with you. Likewise with anything valuable. I do not mean to infer that items will be stolen, </a:t>
            </a:r>
            <a:r>
              <a:rPr lang="en-US" altLang="en-US" sz="1600" dirty="0" err="1"/>
              <a:t>irregardless</a:t>
            </a:r>
            <a:r>
              <a:rPr lang="en-US" altLang="en-US" sz="1600" dirty="0"/>
              <a:t> it is better to be safe than sorry.</a:t>
            </a:r>
          </a:p>
          <a:p>
            <a:pPr marL="457200" lvl="1" indent="0">
              <a:buNone/>
            </a:pPr>
            <a:endParaRPr lang="en-US" altLang="en-US" sz="1600" dirty="0"/>
          </a:p>
          <a:p>
            <a:pPr marL="457200" lvl="1" indent="0">
              <a:buNone/>
            </a:pPr>
            <a:r>
              <a:rPr lang="en-US" altLang="en-US" sz="1600" dirty="0"/>
              <a:t>On Monday, we will be unpacking, putting things away, and then get back to work. The least amount of disruption is anticipated by us, if everyone does their part. Hopefully, there will be no negative affects on production schedules, and current deadlines will be met.</a:t>
            </a:r>
          </a:p>
          <a:p>
            <a:pPr marL="457200" lvl="1" indent="0"/>
            <a:endParaRPr lang="en-US" altLang="en-US" sz="1600" dirty="0"/>
          </a:p>
          <a:p>
            <a:endParaRPr lang="en-US" dirty="0"/>
          </a:p>
        </p:txBody>
      </p:sp>
    </p:spTree>
    <p:extLst>
      <p:ext uri="{BB962C8B-B14F-4D97-AF65-F5344CB8AC3E}">
        <p14:creationId xmlns:p14="http://schemas.microsoft.com/office/powerpoint/2010/main" val="597590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2EA22-BF9B-5D4E-8DF0-43C3A9AB1764}"/>
              </a:ext>
            </a:extLst>
          </p:cNvPr>
          <p:cNvSpPr>
            <a:spLocks noGrp="1"/>
          </p:cNvSpPr>
          <p:nvPr>
            <p:ph type="title"/>
          </p:nvPr>
        </p:nvSpPr>
        <p:spPr/>
        <p:txBody>
          <a:bodyPr/>
          <a:lstStyle/>
          <a:p>
            <a:r>
              <a:rPr lang="en-US" dirty="0"/>
              <a:t>IMPROVE IT!</a:t>
            </a:r>
          </a:p>
        </p:txBody>
      </p:sp>
      <p:sp>
        <p:nvSpPr>
          <p:cNvPr id="3" name="Content Placeholder 2">
            <a:extLst>
              <a:ext uri="{FF2B5EF4-FFF2-40B4-BE49-F238E27FC236}">
                <a16:creationId xmlns:a16="http://schemas.microsoft.com/office/drawing/2014/main" id="{DD015482-CB6B-1642-B2BA-12B188ECF317}"/>
              </a:ext>
            </a:extLst>
          </p:cNvPr>
          <p:cNvSpPr>
            <a:spLocks noGrp="1"/>
          </p:cNvSpPr>
          <p:nvPr>
            <p:ph idx="1"/>
          </p:nvPr>
        </p:nvSpPr>
        <p:spPr>
          <a:xfrm>
            <a:off x="1141412" y="1828800"/>
            <a:ext cx="9905999" cy="4590661"/>
          </a:xfrm>
        </p:spPr>
        <p:txBody>
          <a:bodyPr>
            <a:normAutofit fontScale="70000" lnSpcReduction="20000"/>
          </a:bodyPr>
          <a:lstStyle/>
          <a:p>
            <a:r>
              <a:rPr lang="en-US" dirty="0"/>
              <a:t>OBJECTIVE</a:t>
            </a:r>
          </a:p>
          <a:p>
            <a:pPr lvl="1"/>
            <a:r>
              <a:rPr lang="en-US" dirty="0"/>
              <a:t>What is the purpose of the message? What is the larger goal?</a:t>
            </a:r>
          </a:p>
          <a:p>
            <a:r>
              <a:rPr lang="en-US" dirty="0"/>
              <a:t>AUDIENCE</a:t>
            </a:r>
          </a:p>
          <a:p>
            <a:pPr lvl="1"/>
            <a:r>
              <a:rPr lang="en-US" dirty="0"/>
              <a:t>Who is the audience? What is their knowledge of this topic? What is their interest in the topic? What is their likely response?</a:t>
            </a:r>
          </a:p>
          <a:p>
            <a:r>
              <a:rPr lang="en-US" dirty="0"/>
              <a:t>GATHERING INFORMATION</a:t>
            </a:r>
          </a:p>
          <a:p>
            <a:pPr lvl="1"/>
            <a:r>
              <a:rPr lang="en-US" dirty="0"/>
              <a:t>What information do they need?</a:t>
            </a:r>
          </a:p>
          <a:p>
            <a:pPr lvl="1"/>
            <a:r>
              <a:rPr lang="en-US" dirty="0"/>
              <a:t>What are the main points of this email?</a:t>
            </a:r>
          </a:p>
          <a:p>
            <a:r>
              <a:rPr lang="en-US" dirty="0"/>
              <a:t>ORGANIZATION</a:t>
            </a:r>
          </a:p>
          <a:p>
            <a:pPr lvl="1"/>
            <a:r>
              <a:rPr lang="en-US" dirty="0"/>
              <a:t>Which organizational method should you use?</a:t>
            </a:r>
          </a:p>
          <a:p>
            <a:r>
              <a:rPr lang="en-US" dirty="0"/>
              <a:t>WRITING</a:t>
            </a:r>
          </a:p>
          <a:p>
            <a:pPr lvl="1"/>
            <a:r>
              <a:rPr lang="en-US" dirty="0"/>
              <a:t>How is the language choice?</a:t>
            </a:r>
          </a:p>
          <a:p>
            <a:pPr lvl="1"/>
            <a:r>
              <a:rPr lang="en-US" dirty="0"/>
              <a:t>How is the tone?</a:t>
            </a:r>
          </a:p>
          <a:p>
            <a:pPr lvl="1"/>
            <a:r>
              <a:rPr lang="en-US" dirty="0"/>
              <a:t>How is the grammar and spelling?</a:t>
            </a:r>
          </a:p>
          <a:p>
            <a:pPr lvl="1"/>
            <a:r>
              <a:rPr lang="en-US" dirty="0"/>
              <a:t>How would you rewrite this to make it more effective?</a:t>
            </a:r>
          </a:p>
          <a:p>
            <a:endParaRPr lang="en-US" dirty="0"/>
          </a:p>
        </p:txBody>
      </p:sp>
    </p:spTree>
    <p:extLst>
      <p:ext uri="{BB962C8B-B14F-4D97-AF65-F5344CB8AC3E}">
        <p14:creationId xmlns:p14="http://schemas.microsoft.com/office/powerpoint/2010/main" val="265270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4C7D-B599-E747-80BC-468977DBC6E1}"/>
              </a:ext>
            </a:extLst>
          </p:cNvPr>
          <p:cNvSpPr>
            <a:spLocks noGrp="1"/>
          </p:cNvSpPr>
          <p:nvPr>
            <p:ph type="title"/>
          </p:nvPr>
        </p:nvSpPr>
        <p:spPr/>
        <p:txBody>
          <a:bodyPr/>
          <a:lstStyle/>
          <a:p>
            <a:r>
              <a:rPr lang="en-US" dirty="0"/>
              <a:t>When should I send an EMAIL?</a:t>
            </a:r>
          </a:p>
        </p:txBody>
      </p:sp>
      <p:sp>
        <p:nvSpPr>
          <p:cNvPr id="3" name="Content Placeholder 2">
            <a:extLst>
              <a:ext uri="{FF2B5EF4-FFF2-40B4-BE49-F238E27FC236}">
                <a16:creationId xmlns:a16="http://schemas.microsoft.com/office/drawing/2014/main" id="{8CB870F7-E221-A947-9BD4-C78933C7490D}"/>
              </a:ext>
            </a:extLst>
          </p:cNvPr>
          <p:cNvSpPr>
            <a:spLocks noGrp="1"/>
          </p:cNvSpPr>
          <p:nvPr>
            <p:ph idx="1"/>
          </p:nvPr>
        </p:nvSpPr>
        <p:spPr/>
        <p:txBody>
          <a:bodyPr/>
          <a:lstStyle/>
          <a:p>
            <a:r>
              <a:rPr lang="en-US" dirty="0"/>
              <a:t>Good for shorter message such as:</a:t>
            </a:r>
          </a:p>
          <a:p>
            <a:pPr lvl="1"/>
            <a:r>
              <a:rPr lang="en-US" dirty="0"/>
              <a:t>Brief informative messages (policy changes, HR information, upcoming events etc.)</a:t>
            </a:r>
          </a:p>
          <a:p>
            <a:pPr lvl="1"/>
            <a:r>
              <a:rPr lang="en-US" dirty="0"/>
              <a:t>Simple requests with likely positive outcome</a:t>
            </a:r>
          </a:p>
          <a:p>
            <a:pPr lvl="1"/>
            <a:r>
              <a:rPr lang="en-US" dirty="0"/>
              <a:t>Shorter persuasive messages</a:t>
            </a:r>
          </a:p>
          <a:p>
            <a:pPr lvl="1"/>
            <a:r>
              <a:rPr lang="en-US" dirty="0"/>
              <a:t>Routine or minor negative news</a:t>
            </a:r>
          </a:p>
          <a:p>
            <a:pPr lvl="1"/>
            <a:r>
              <a:rPr lang="en-US" dirty="0"/>
              <a:t>Good news</a:t>
            </a:r>
          </a:p>
        </p:txBody>
      </p:sp>
    </p:spTree>
    <p:extLst>
      <p:ext uri="{BB962C8B-B14F-4D97-AF65-F5344CB8AC3E}">
        <p14:creationId xmlns:p14="http://schemas.microsoft.com/office/powerpoint/2010/main" val="194713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4C7D-B599-E747-80BC-468977DBC6E1}"/>
              </a:ext>
            </a:extLst>
          </p:cNvPr>
          <p:cNvSpPr>
            <a:spLocks noGrp="1"/>
          </p:cNvSpPr>
          <p:nvPr>
            <p:ph type="title"/>
          </p:nvPr>
        </p:nvSpPr>
        <p:spPr/>
        <p:txBody>
          <a:bodyPr/>
          <a:lstStyle/>
          <a:p>
            <a:r>
              <a:rPr lang="en-US" dirty="0"/>
              <a:t>When should I send an EMAIL?</a:t>
            </a:r>
          </a:p>
        </p:txBody>
      </p:sp>
      <p:sp>
        <p:nvSpPr>
          <p:cNvPr id="3" name="Content Placeholder 2">
            <a:extLst>
              <a:ext uri="{FF2B5EF4-FFF2-40B4-BE49-F238E27FC236}">
                <a16:creationId xmlns:a16="http://schemas.microsoft.com/office/drawing/2014/main" id="{8CB870F7-E221-A947-9BD4-C78933C7490D}"/>
              </a:ext>
            </a:extLst>
          </p:cNvPr>
          <p:cNvSpPr>
            <a:spLocks noGrp="1"/>
          </p:cNvSpPr>
          <p:nvPr>
            <p:ph idx="1"/>
          </p:nvPr>
        </p:nvSpPr>
        <p:spPr/>
        <p:txBody>
          <a:bodyPr>
            <a:normAutofit/>
          </a:bodyPr>
          <a:lstStyle/>
          <a:p>
            <a:r>
              <a:rPr lang="en-US" dirty="0"/>
              <a:t>Avoid for:</a:t>
            </a:r>
          </a:p>
          <a:p>
            <a:pPr lvl="1"/>
            <a:r>
              <a:rPr lang="en-US" dirty="0"/>
              <a:t>Longer messages of any type with lots of data, visual aids and evidence. </a:t>
            </a:r>
          </a:p>
          <a:p>
            <a:pPr lvl="2"/>
            <a:r>
              <a:rPr lang="en-US" dirty="0"/>
              <a:t>Can be used as a “cover note” to send a report or proposal</a:t>
            </a:r>
          </a:p>
          <a:p>
            <a:pPr lvl="1"/>
            <a:r>
              <a:rPr lang="en-US" dirty="0"/>
              <a:t>Longer requests that require more persuasiveness</a:t>
            </a:r>
          </a:p>
          <a:p>
            <a:pPr lvl="1"/>
            <a:r>
              <a:rPr lang="en-US" dirty="0"/>
              <a:t>Sensitive information (check with your organization for protocol)</a:t>
            </a:r>
          </a:p>
          <a:p>
            <a:pPr lvl="1"/>
            <a:r>
              <a:rPr lang="en-US" dirty="0"/>
              <a:t>Negative news around finances, sensitive HR messaging and any other that may be difficult for recipient</a:t>
            </a:r>
          </a:p>
        </p:txBody>
      </p:sp>
    </p:spTree>
    <p:extLst>
      <p:ext uri="{BB962C8B-B14F-4D97-AF65-F5344CB8AC3E}">
        <p14:creationId xmlns:p14="http://schemas.microsoft.com/office/powerpoint/2010/main" val="7685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B948-67BE-CF4F-A89B-CAD8749F89CF}"/>
              </a:ext>
            </a:extLst>
          </p:cNvPr>
          <p:cNvSpPr>
            <a:spLocks noGrp="1"/>
          </p:cNvSpPr>
          <p:nvPr>
            <p:ph type="title"/>
          </p:nvPr>
        </p:nvSpPr>
        <p:spPr/>
        <p:txBody>
          <a:bodyPr/>
          <a:lstStyle/>
          <a:p>
            <a:r>
              <a:rPr lang="en-US" dirty="0"/>
              <a:t>Email Tips</a:t>
            </a:r>
          </a:p>
        </p:txBody>
      </p:sp>
      <p:sp>
        <p:nvSpPr>
          <p:cNvPr id="3" name="Content Placeholder 2">
            <a:extLst>
              <a:ext uri="{FF2B5EF4-FFF2-40B4-BE49-F238E27FC236}">
                <a16:creationId xmlns:a16="http://schemas.microsoft.com/office/drawing/2014/main" id="{D4F1E702-FC37-3144-8D99-70C5536A4CAF}"/>
              </a:ext>
            </a:extLst>
          </p:cNvPr>
          <p:cNvSpPr>
            <a:spLocks noGrp="1"/>
          </p:cNvSpPr>
          <p:nvPr>
            <p:ph idx="1"/>
          </p:nvPr>
        </p:nvSpPr>
        <p:spPr/>
        <p:txBody>
          <a:bodyPr numCol="2">
            <a:normAutofit/>
          </a:bodyPr>
          <a:lstStyle/>
          <a:p>
            <a:r>
              <a:rPr lang="en-US" dirty="0"/>
              <a:t>Use a professional email address</a:t>
            </a:r>
          </a:p>
          <a:p>
            <a:r>
              <a:rPr lang="en-US" dirty="0"/>
              <a:t>Use professional salutations</a:t>
            </a:r>
          </a:p>
          <a:p>
            <a:r>
              <a:rPr lang="en-US" dirty="0"/>
              <a:t>Include a signature block</a:t>
            </a:r>
          </a:p>
          <a:p>
            <a:r>
              <a:rPr lang="en-US" dirty="0"/>
              <a:t>Practice good grammar</a:t>
            </a:r>
          </a:p>
          <a:p>
            <a:r>
              <a:rPr lang="en-US" dirty="0"/>
              <a:t>Resist emojis in email</a:t>
            </a:r>
          </a:p>
          <a:p>
            <a:r>
              <a:rPr lang="en-US" dirty="0"/>
              <a:t>Use exclamation points sparingly</a:t>
            </a:r>
          </a:p>
          <a:p>
            <a:r>
              <a:rPr lang="en-US" dirty="0"/>
              <a:t>Be cautious with humor</a:t>
            </a:r>
          </a:p>
          <a:p>
            <a:r>
              <a:rPr lang="en-US" dirty="0"/>
              <a:t>Know that people from different cultures speak and write differently</a:t>
            </a:r>
          </a:p>
          <a:p>
            <a:r>
              <a:rPr lang="en-US" dirty="0"/>
              <a:t>Proofread every message</a:t>
            </a:r>
          </a:p>
          <a:p>
            <a:r>
              <a:rPr lang="en-US" dirty="0"/>
              <a:t>Call out attachments</a:t>
            </a:r>
          </a:p>
          <a:p>
            <a:endParaRPr lang="en-US" dirty="0"/>
          </a:p>
        </p:txBody>
      </p:sp>
    </p:spTree>
    <p:extLst>
      <p:ext uri="{BB962C8B-B14F-4D97-AF65-F5344CB8AC3E}">
        <p14:creationId xmlns:p14="http://schemas.microsoft.com/office/powerpoint/2010/main" val="30266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B948-67BE-CF4F-A89B-CAD8749F89CF}"/>
              </a:ext>
            </a:extLst>
          </p:cNvPr>
          <p:cNvSpPr>
            <a:spLocks noGrp="1"/>
          </p:cNvSpPr>
          <p:nvPr>
            <p:ph type="title"/>
          </p:nvPr>
        </p:nvSpPr>
        <p:spPr/>
        <p:txBody>
          <a:bodyPr/>
          <a:lstStyle/>
          <a:p>
            <a:r>
              <a:rPr lang="en-US" dirty="0" err="1"/>
              <a:t>EmaiL</a:t>
            </a:r>
            <a:r>
              <a:rPr lang="en-US" dirty="0"/>
              <a:t> Tips</a:t>
            </a:r>
          </a:p>
        </p:txBody>
      </p:sp>
      <p:sp>
        <p:nvSpPr>
          <p:cNvPr id="3" name="Content Placeholder 2">
            <a:extLst>
              <a:ext uri="{FF2B5EF4-FFF2-40B4-BE49-F238E27FC236}">
                <a16:creationId xmlns:a16="http://schemas.microsoft.com/office/drawing/2014/main" id="{D4F1E702-FC37-3144-8D99-70C5536A4CAF}"/>
              </a:ext>
            </a:extLst>
          </p:cNvPr>
          <p:cNvSpPr>
            <a:spLocks noGrp="1"/>
          </p:cNvSpPr>
          <p:nvPr>
            <p:ph idx="1"/>
          </p:nvPr>
        </p:nvSpPr>
        <p:spPr/>
        <p:txBody>
          <a:bodyPr numCol="2">
            <a:normAutofit lnSpcReduction="10000"/>
          </a:bodyPr>
          <a:lstStyle/>
          <a:p>
            <a:r>
              <a:rPr lang="en-US" dirty="0"/>
              <a:t>Add the email address last</a:t>
            </a:r>
          </a:p>
          <a:p>
            <a:r>
              <a:rPr lang="en-US" dirty="0"/>
              <a:t>Select recipients carefully</a:t>
            </a:r>
          </a:p>
          <a:p>
            <a:r>
              <a:rPr lang="en-US" dirty="0"/>
              <a:t>Think twice before hitting 'reply all’</a:t>
            </a:r>
          </a:p>
          <a:p>
            <a:r>
              <a:rPr lang="en-US" dirty="0"/>
              <a:t>Double-check that you've selected the correct recipient</a:t>
            </a:r>
          </a:p>
          <a:p>
            <a:r>
              <a:rPr lang="en-US" dirty="0"/>
              <a:t>Always use standard fonts and formatting</a:t>
            </a:r>
          </a:p>
          <a:p>
            <a:r>
              <a:rPr lang="en-US" dirty="0"/>
              <a:t>Keep tabs on your tone</a:t>
            </a:r>
          </a:p>
          <a:p>
            <a:r>
              <a:rPr lang="en-US" dirty="0"/>
              <a:t>Nothing is confidential — so write accordingly</a:t>
            </a:r>
          </a:p>
          <a:p>
            <a:r>
              <a:rPr lang="en-US" dirty="0"/>
              <a:t>Respond in a timely manner</a:t>
            </a:r>
          </a:p>
          <a:p>
            <a:r>
              <a:rPr lang="en-US" dirty="0"/>
              <a:t>Set informative out-of-office replies</a:t>
            </a:r>
          </a:p>
          <a:p>
            <a:endParaRPr lang="en-US" dirty="0"/>
          </a:p>
        </p:txBody>
      </p:sp>
    </p:spTree>
    <p:extLst>
      <p:ext uri="{BB962C8B-B14F-4D97-AF65-F5344CB8AC3E}">
        <p14:creationId xmlns:p14="http://schemas.microsoft.com/office/powerpoint/2010/main" val="222727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4613-AFB9-EE42-A4E0-65A1D774F8B5}"/>
              </a:ext>
            </a:extLst>
          </p:cNvPr>
          <p:cNvSpPr>
            <a:spLocks noGrp="1"/>
          </p:cNvSpPr>
          <p:nvPr>
            <p:ph type="title"/>
          </p:nvPr>
        </p:nvSpPr>
        <p:spPr/>
        <p:txBody>
          <a:bodyPr/>
          <a:lstStyle/>
          <a:p>
            <a:r>
              <a:rPr lang="en-US" dirty="0"/>
              <a:t>Creating effective emails</a:t>
            </a:r>
          </a:p>
        </p:txBody>
      </p:sp>
      <p:sp>
        <p:nvSpPr>
          <p:cNvPr id="3" name="Text Placeholder 2">
            <a:extLst>
              <a:ext uri="{FF2B5EF4-FFF2-40B4-BE49-F238E27FC236}">
                <a16:creationId xmlns:a16="http://schemas.microsoft.com/office/drawing/2014/main" id="{E8382F2E-0DFF-3E47-A16F-10968A8AEE7F}"/>
              </a:ext>
            </a:extLst>
          </p:cNvPr>
          <p:cNvSpPr>
            <a:spLocks noGrp="1"/>
          </p:cNvSpPr>
          <p:nvPr>
            <p:ph type="body" idx="1"/>
          </p:nvPr>
        </p:nvSpPr>
        <p:spPr/>
        <p:txBody>
          <a:bodyPr>
            <a:normAutofit/>
          </a:bodyPr>
          <a:lstStyle/>
          <a:p>
            <a:endParaRPr lang="en-US" sz="2800" dirty="0"/>
          </a:p>
        </p:txBody>
      </p:sp>
    </p:spTree>
    <p:extLst>
      <p:ext uri="{BB962C8B-B14F-4D97-AF65-F5344CB8AC3E}">
        <p14:creationId xmlns:p14="http://schemas.microsoft.com/office/powerpoint/2010/main" val="406777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B948-67BE-CF4F-A89B-CAD8749F89CF}"/>
              </a:ext>
            </a:extLst>
          </p:cNvPr>
          <p:cNvSpPr>
            <a:spLocks noGrp="1"/>
          </p:cNvSpPr>
          <p:nvPr>
            <p:ph type="title"/>
          </p:nvPr>
        </p:nvSpPr>
        <p:spPr/>
        <p:txBody>
          <a:bodyPr/>
          <a:lstStyle/>
          <a:p>
            <a:r>
              <a:rPr lang="en-US" dirty="0" err="1"/>
              <a:t>WRItiNG</a:t>
            </a:r>
            <a:r>
              <a:rPr lang="en-US" dirty="0"/>
              <a:t> PROCESS</a:t>
            </a:r>
          </a:p>
        </p:txBody>
      </p:sp>
      <p:sp>
        <p:nvSpPr>
          <p:cNvPr id="3" name="Content Placeholder 2">
            <a:extLst>
              <a:ext uri="{FF2B5EF4-FFF2-40B4-BE49-F238E27FC236}">
                <a16:creationId xmlns:a16="http://schemas.microsoft.com/office/drawing/2014/main" id="{D4F1E702-FC37-3144-8D99-70C5536A4CAF}"/>
              </a:ext>
            </a:extLst>
          </p:cNvPr>
          <p:cNvSpPr>
            <a:spLocks noGrp="1"/>
          </p:cNvSpPr>
          <p:nvPr>
            <p:ph idx="1"/>
          </p:nvPr>
        </p:nvSpPr>
        <p:spPr/>
        <p:txBody>
          <a:bodyPr>
            <a:normAutofit/>
          </a:bodyPr>
          <a:lstStyle/>
          <a:p>
            <a:pPr>
              <a:buFont typeface="Wingdings" pitchFamily="2" charset="2"/>
              <a:buChar char="Ø"/>
            </a:pPr>
            <a:r>
              <a:rPr lang="en-US" b="1" dirty="0"/>
              <a:t>PLANNING</a:t>
            </a:r>
          </a:p>
          <a:p>
            <a:pPr>
              <a:buFont typeface="Wingdings" pitchFamily="2" charset="2"/>
              <a:buChar char="Ø"/>
            </a:pPr>
            <a:r>
              <a:rPr lang="en-US" b="1" dirty="0"/>
              <a:t>WRITING</a:t>
            </a:r>
          </a:p>
          <a:p>
            <a:pPr>
              <a:buFont typeface="Wingdings" pitchFamily="2" charset="2"/>
              <a:buChar char="Ø"/>
            </a:pPr>
            <a:r>
              <a:rPr lang="en-US" b="1" dirty="0"/>
              <a:t>REVISING</a:t>
            </a:r>
          </a:p>
          <a:p>
            <a:endParaRPr lang="en-US" dirty="0"/>
          </a:p>
        </p:txBody>
      </p:sp>
    </p:spTree>
    <p:extLst>
      <p:ext uri="{BB962C8B-B14F-4D97-AF65-F5344CB8AC3E}">
        <p14:creationId xmlns:p14="http://schemas.microsoft.com/office/powerpoint/2010/main" val="4016891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{BABCAAA6-005B-1142-9FCD-49689207D51F}tf10001122</Template>
  <TotalTime>13774</TotalTime>
  <Words>1416</Words>
  <Application>Microsoft Macintosh PowerPoint</Application>
  <PresentationFormat>Widescreen</PresentationFormat>
  <Paragraphs>190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Trebuchet MS</vt:lpstr>
      <vt:lpstr>Tw Cen MT</vt:lpstr>
      <vt:lpstr>Wingdings</vt:lpstr>
      <vt:lpstr>Circuit</vt:lpstr>
      <vt:lpstr>Email in the Workplace</vt:lpstr>
      <vt:lpstr>Today’s Workshop</vt:lpstr>
      <vt:lpstr>Role of email in the workplace</vt:lpstr>
      <vt:lpstr>When should I send an EMAIL?</vt:lpstr>
      <vt:lpstr>When should I send an EMAIL?</vt:lpstr>
      <vt:lpstr>Email Tips</vt:lpstr>
      <vt:lpstr>EmaiL Tips</vt:lpstr>
      <vt:lpstr>Creating effective emails</vt:lpstr>
      <vt:lpstr>WRItiNG PROCESS</vt:lpstr>
      <vt:lpstr>PLAN YOUR MESSAGE</vt:lpstr>
      <vt:lpstr>PLAN YOUR MESSAGE</vt:lpstr>
      <vt:lpstr>What is EMAIL FORMAT?</vt:lpstr>
      <vt:lpstr>Plan Your Message</vt:lpstr>
      <vt:lpstr>DIRECT METHOD MESSAGE STRUCTURE</vt:lpstr>
      <vt:lpstr>DIRECT METHOD MESSAGE STRUCTURE</vt:lpstr>
      <vt:lpstr>PowerPoint Presentation</vt:lpstr>
      <vt:lpstr>INDIRECT AIDA METHOD STRUCTURE</vt:lpstr>
      <vt:lpstr>INDIRECT AIDA METHOD STRUCTURE</vt:lpstr>
      <vt:lpstr>PowerPoint Presentation</vt:lpstr>
      <vt:lpstr>WRITE YOUR MESSAGE </vt:lpstr>
      <vt:lpstr>reflect the “you” attitude</vt:lpstr>
      <vt:lpstr>WRITE YOUR MESSAGE</vt:lpstr>
      <vt:lpstr>Write your message</vt:lpstr>
      <vt:lpstr>Write your message</vt:lpstr>
      <vt:lpstr>Keep the language positive</vt:lpstr>
      <vt:lpstr>REVISING YOUR MESSAGE</vt:lpstr>
      <vt:lpstr>How can you improve this?</vt:lpstr>
      <vt:lpstr>REVISED EXAMPLE</vt:lpstr>
      <vt:lpstr>How can you improve this?</vt:lpstr>
      <vt:lpstr>REVISED EXAMPLE</vt:lpstr>
      <vt:lpstr>Your TURN!</vt:lpstr>
      <vt:lpstr>IMPROVE IT!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in the Workplace</dc:title>
  <dc:creator>Dipalti Murti</dc:creator>
  <cp:lastModifiedBy>Dipali Murti-Hali</cp:lastModifiedBy>
  <cp:revision>32</cp:revision>
  <dcterms:created xsi:type="dcterms:W3CDTF">2019-07-25T17:49:01Z</dcterms:created>
  <dcterms:modified xsi:type="dcterms:W3CDTF">2019-08-09T01:50:27Z</dcterms:modified>
</cp:coreProperties>
</file>