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embeddedFontLst>
    <p:embeddedFont>
      <p:font typeface="Merriweather" pitchFamily="2" charset="77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9"/>
    <p:restoredTop sz="94632"/>
  </p:normalViewPr>
  <p:slideViewPr>
    <p:cSldViewPr snapToGrid="0" snapToObjects="1">
      <p:cViewPr varScale="1">
        <p:scale>
          <a:sx n="123" d="100"/>
          <a:sy n="123" d="100"/>
        </p:scale>
        <p:origin x="1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a375505d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a375505d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margaret_heffernan_dare_to_disagree?language=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hanesnow.com/take-the-intellectual-humility-assessment" TargetMode="External"/><Relationship Id="rId4" Type="http://schemas.openxmlformats.org/officeDocument/2006/relationships/hyperlink" Target="https://www.shanesnow.com/articles/intellectual-humil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subTitle" idx="1"/>
          </p:nvPr>
        </p:nvSpPr>
        <p:spPr>
          <a:xfrm>
            <a:off x="4083625" y="454202"/>
            <a:ext cx="2218500" cy="1332554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  <a:reflection dist="38100" dir="5400000" fadeDir="5400012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600" b="1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2400" b="1" dirty="0">
                <a:effectLst/>
                <a:latin typeface="Georgia"/>
                <a:ea typeface="Georgia"/>
                <a:cs typeface="Georgia"/>
                <a:sym typeface="Georgia"/>
              </a:rPr>
              <a:t>Active Listening</a:t>
            </a:r>
            <a:endParaRPr sz="2400" b="1" dirty="0">
              <a:effectLst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200"/>
            </a:pPr>
            <a:r>
              <a:rPr lang="en-US" sz="1200" dirty="0">
                <a:latin typeface="Georgia"/>
                <a:ea typeface="Georgia"/>
                <a:cs typeface="Georgia"/>
                <a:sym typeface="Georgia"/>
              </a:rPr>
              <a:t>Class Summary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200"/>
            </a:pPr>
            <a:r>
              <a:rPr lang="en-US" sz="1200" dirty="0">
                <a:latin typeface="Georgia"/>
                <a:ea typeface="Georgia"/>
                <a:cs typeface="Georgia"/>
                <a:sym typeface="Georgia"/>
              </a:rPr>
              <a:t>May 2019</a:t>
            </a:r>
            <a:endParaRPr lang="en-US" sz="12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 dirty="0">
                <a:effectLst/>
                <a:latin typeface="Georgia"/>
                <a:ea typeface="Georgia"/>
                <a:cs typeface="Georgia"/>
                <a:sym typeface="Georgia"/>
              </a:rPr>
              <a:t>Office of the Ombuds</a:t>
            </a:r>
            <a:endParaRPr dirty="0">
              <a:effectLst/>
            </a:endParaRPr>
          </a:p>
          <a:p>
            <a:pPr marL="0" lvl="0" indent="0" algn="ctr" rtl="0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50"/>
              <a:buNone/>
            </a:pPr>
            <a:endParaRPr sz="450" dirty="0"/>
          </a:p>
        </p:txBody>
      </p:sp>
      <p:sp>
        <p:nvSpPr>
          <p:cNvPr id="85" name="Google Shape;85;p13"/>
          <p:cNvSpPr txBox="1"/>
          <p:nvPr/>
        </p:nvSpPr>
        <p:spPr>
          <a:xfrm>
            <a:off x="426025" y="392650"/>
            <a:ext cx="3238200" cy="584700"/>
          </a:xfrm>
          <a:prstGeom prst="rect">
            <a:avLst/>
          </a:prstGeom>
          <a:solidFill>
            <a:srgbClr val="75707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1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When we cannot communicate, we suffer and we spill our suffering on to other people.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                -Thich </a:t>
            </a:r>
            <a:r>
              <a:rPr lang="en-US" sz="1000" i="1" dirty="0" err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Nhat</a:t>
            </a:r>
            <a:r>
              <a:rPr lang="en-US" sz="1000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Hanh</a:t>
            </a:r>
            <a:endParaRPr dirty="0"/>
          </a:p>
        </p:txBody>
      </p:sp>
      <p:sp>
        <p:nvSpPr>
          <p:cNvPr id="86" name="Google Shape;86;p13"/>
          <p:cNvSpPr/>
          <p:nvPr/>
        </p:nvSpPr>
        <p:spPr>
          <a:xfrm>
            <a:off x="426100" y="977350"/>
            <a:ext cx="3238200" cy="556800"/>
          </a:xfrm>
          <a:prstGeom prst="rect">
            <a:avLst/>
          </a:prstGeom>
          <a:noFill/>
          <a:ln w="9525" cap="flat" cmpd="sng">
            <a:solidFill>
              <a:srgbClr val="7570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Calibri"/>
                <a:ea typeface="Calibri"/>
                <a:cs typeface="Calibri"/>
                <a:sym typeface="Calibri"/>
              </a:rPr>
              <a:t>When our needs aren’t met, we act out. “M</a:t>
            </a:r>
            <a:r>
              <a:rPr lang="en-US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irror</a:t>
            </a:r>
            <a:r>
              <a:rPr lang="en-US" sz="1000">
                <a:latin typeface="Calibri"/>
                <a:ea typeface="Calibri"/>
                <a:cs typeface="Calibri"/>
                <a:sym typeface="Calibri"/>
              </a:rPr>
              <a:t>“ </a:t>
            </a:r>
            <a:r>
              <a:rPr lang="en-US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neurons cause </a:t>
            </a:r>
            <a:r>
              <a:rPr lang="en-US" sz="1000">
                <a:latin typeface="Calibri"/>
                <a:ea typeface="Calibri"/>
                <a:cs typeface="Calibri"/>
                <a:sym typeface="Calibri"/>
              </a:rPr>
              <a:t>people to reflect what others do, making emotions contagious. 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231696" y="1914370"/>
            <a:ext cx="2104161" cy="1474481"/>
          </a:xfrm>
          <a:prstGeom prst="rect">
            <a:avLst/>
          </a:prstGeom>
          <a:solidFill>
            <a:srgbClr val="75707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Before we listen to another, we need to spend time listening to ourselves….</a:t>
            </a:r>
            <a:endParaRPr sz="11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when we’ve spent some time listening to ourselves, we are able to listen to those around us.</a:t>
            </a:r>
            <a:endParaRPr sz="11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                -Thich </a:t>
            </a:r>
            <a:r>
              <a:rPr lang="en-US" sz="1000" i="1" dirty="0" err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Nhat</a:t>
            </a:r>
            <a:r>
              <a:rPr lang="en-US" sz="1000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Hanh</a:t>
            </a:r>
            <a:endParaRPr dirty="0"/>
          </a:p>
        </p:txBody>
      </p:sp>
      <p:sp>
        <p:nvSpPr>
          <p:cNvPr id="88" name="Google Shape;88;p13"/>
          <p:cNvSpPr/>
          <p:nvPr/>
        </p:nvSpPr>
        <p:spPr>
          <a:xfrm>
            <a:off x="4231696" y="3388851"/>
            <a:ext cx="2087273" cy="861774"/>
          </a:xfrm>
          <a:prstGeom prst="rect">
            <a:avLst/>
          </a:prstGeom>
          <a:noFill/>
          <a:ln w="9525" cap="flat" cmpd="sng">
            <a:solidFill>
              <a:srgbClr val="75707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Try: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Mindfulness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Journaling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Self-Reflection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US" sz="1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Value scales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426027" y="1702693"/>
            <a:ext cx="3238198" cy="1908203"/>
          </a:xfrm>
          <a:prstGeom prst="rect">
            <a:avLst/>
          </a:prstGeom>
          <a:noFill/>
          <a:ln w="38100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Emotional Intelligence includes</a:t>
            </a:r>
            <a:endParaRPr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Knowledge of Self &amp; the</a:t>
            </a:r>
            <a:r>
              <a:rPr lang="en-US" sz="105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5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Ability to Self-Moderate</a:t>
            </a:r>
            <a:endParaRPr sz="105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Emotions</a:t>
            </a: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Beliefs</a:t>
            </a: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Responses</a:t>
            </a:r>
            <a:endParaRPr sz="105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Knowledge of Others and Ability to Manage Relationships</a:t>
            </a:r>
            <a:endParaRPr sz="105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Ability to shift perspectives</a:t>
            </a: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Understanding that intent can differ from impact</a:t>
            </a:r>
            <a:endParaRPr sz="105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Manage conflict</a:t>
            </a:r>
            <a:endParaRPr sz="1600"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US" sz="105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Cooperate</a:t>
            </a:r>
            <a:endParaRPr sz="105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26025" y="3610896"/>
            <a:ext cx="2797625" cy="878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 is up to 90% NON-verbal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Eye contact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Facial Expressions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 Language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Tone</a:t>
            </a:r>
            <a:endParaRPr dirty="0"/>
          </a:p>
        </p:txBody>
      </p:sp>
      <p:sp>
        <p:nvSpPr>
          <p:cNvPr id="91" name="Google Shape;91;p13"/>
          <p:cNvSpPr txBox="1"/>
          <p:nvPr/>
        </p:nvSpPr>
        <p:spPr>
          <a:xfrm>
            <a:off x="426025" y="4452212"/>
            <a:ext cx="6197281" cy="1231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Moderate your thoughts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someone else is speaking.  Try to really listen, be curious, and seek to understand their perspective. Avoid judgments, reactions, interruptions, or planning a response.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Reflect back or paraphrase to acknowledge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1200" b="1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facts, feelings, and interests</a:t>
            </a:r>
            <a:r>
              <a:rPr lang="en-US" sz="1000" b="1" dirty="0">
                <a:solidFill>
                  <a:srgbClr val="3A383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 you heard.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      “What you’re saying is”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      “It sounds like …”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      “So it seems that …”</a:t>
            </a:r>
            <a:endParaRPr dirty="0"/>
          </a:p>
        </p:txBody>
      </p:sp>
      <p:sp>
        <p:nvSpPr>
          <p:cNvPr id="92" name="Google Shape;92;p13"/>
          <p:cNvSpPr txBox="1"/>
          <p:nvPr/>
        </p:nvSpPr>
        <p:spPr>
          <a:xfrm>
            <a:off x="4083625" y="6916081"/>
            <a:ext cx="2369079" cy="16853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When you practice compassionate listening, you give the other person a chance to say what is in their heart. Even if the other person says something </a:t>
            </a:r>
            <a:r>
              <a:rPr lang="en-US" sz="10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harsh, provocative, or incorrect, or something full of blaming, judgement, or wrong perceptions,</a:t>
            </a:r>
            <a:r>
              <a:rPr lang="en-US" sz="1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you still continue to listen with the heart of compassion.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-Thich </a:t>
            </a:r>
            <a:r>
              <a:rPr lang="en-US" sz="1000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Nhat</a:t>
            </a:r>
            <a:r>
              <a:rPr lang="en-US" sz="1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Hanh</a:t>
            </a:r>
            <a:endParaRPr dirty="0"/>
          </a:p>
        </p:txBody>
      </p:sp>
      <p:sp>
        <p:nvSpPr>
          <p:cNvPr id="93" name="Google Shape;93;p13"/>
          <p:cNvSpPr txBox="1"/>
          <p:nvPr/>
        </p:nvSpPr>
        <p:spPr>
          <a:xfrm>
            <a:off x="4083625" y="6315792"/>
            <a:ext cx="2369079" cy="430887"/>
          </a:xfrm>
          <a:prstGeom prst="rect">
            <a:avLst/>
          </a:prstGeom>
          <a:solidFill>
            <a:srgbClr val="75707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Don’t jump to problem solving too soon – you might not know the real problem.</a:t>
            </a:r>
            <a:endParaRPr sz="1600" dirty="0"/>
          </a:p>
        </p:txBody>
      </p:sp>
      <p:sp>
        <p:nvSpPr>
          <p:cNvPr id="94" name="Google Shape;94;p13"/>
          <p:cNvSpPr txBox="1"/>
          <p:nvPr/>
        </p:nvSpPr>
        <p:spPr>
          <a:xfrm>
            <a:off x="426025" y="5700834"/>
            <a:ext cx="5312621" cy="629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they want?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their goals? What is their underlying interest (versus position)? What’s important to them? (</a:t>
            </a:r>
            <a:r>
              <a:rPr lang="en-US" sz="1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ie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money, feeling respected, status, feeling heard and understood, maintaining a relationship, accomplishing a task)  Why?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26025" y="6330067"/>
            <a:ext cx="3145348" cy="2616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it’s still not clear, ask open-ended questions.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 of this as the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What,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“Tell me more.”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“What is most important for you?”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“Help me understand your goals.”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“How can I help?”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 to see if they are ready to hear you: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“Would it be ok if I talk about…”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“It might help if I shared…”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“May I tell you a little bit about my perspective?”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“I would like to let you know..”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“Perhaps I could shed some light on..”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“Would this be a good time to…”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“Are you ready to hear…”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100" cy="1767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erriweather"/>
                <a:ea typeface="Merriweather"/>
                <a:cs typeface="Merriweather"/>
                <a:sym typeface="Merriweather"/>
              </a:rPr>
              <a:t>A few references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1" name="Google Shape;101;p14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100" cy="580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Cherniss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, C. &amp; Goleman, D. 2001. </a:t>
            </a:r>
            <a:r>
              <a:rPr lang="en-US" sz="1200" i="1" dirty="0">
                <a:latin typeface="Arial"/>
                <a:ea typeface="Arial"/>
                <a:cs typeface="Arial"/>
                <a:sym typeface="Arial"/>
              </a:rPr>
              <a:t>The Emotionally Intelligent Workplace. </a:t>
            </a:r>
            <a:r>
              <a:rPr lang="en-US" sz="1200">
                <a:latin typeface="Arial"/>
                <a:ea typeface="Arial"/>
                <a:cs typeface="Arial"/>
                <a:sym typeface="Arial"/>
              </a:rPr>
              <a:t>Jossey-Bass.</a:t>
            </a:r>
            <a:endParaRPr lang="en-US" sz="1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Fisher, R. and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Ury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, W. 1981. </a:t>
            </a:r>
            <a:r>
              <a:rPr lang="en-US" sz="1200" i="1" dirty="0">
                <a:latin typeface="Arial"/>
                <a:ea typeface="Arial"/>
                <a:cs typeface="Arial"/>
                <a:sym typeface="Arial"/>
              </a:rPr>
              <a:t>Getting to Yes: Negotiating Agreement without Giving In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. Penguin Books.</a:t>
            </a: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Hanh, T. 2017. </a:t>
            </a:r>
            <a:r>
              <a:rPr lang="en-US" sz="1200" i="1" dirty="0">
                <a:latin typeface="Arial"/>
                <a:ea typeface="Arial"/>
                <a:cs typeface="Arial"/>
                <a:sym typeface="Arial"/>
              </a:rPr>
              <a:t>How to Fight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. Parallax Press.</a:t>
            </a: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Heffernan, M. 2012. </a:t>
            </a:r>
            <a:r>
              <a:rPr lang="en-US" sz="1200" i="1" dirty="0">
                <a:latin typeface="Arial"/>
                <a:ea typeface="Arial"/>
                <a:cs typeface="Arial"/>
                <a:sym typeface="Arial"/>
              </a:rPr>
              <a:t>Dare to Disagree.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TEDGlobal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2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https://www.ted.com/talks/margaret_heffernan_dare_to_disagree?language=en</a:t>
            </a: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Schneider, A. and </a:t>
            </a:r>
            <a:r>
              <a:rPr lang="en-US" sz="1200" dirty="0" err="1">
                <a:latin typeface="Arial"/>
                <a:ea typeface="Arial"/>
                <a:cs typeface="Arial"/>
                <a:sym typeface="Arial"/>
              </a:rPr>
              <a:t>Kupfer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, D. 2017. </a:t>
            </a:r>
            <a:r>
              <a:rPr lang="en-US" sz="1200" i="1" dirty="0">
                <a:latin typeface="Arial"/>
                <a:ea typeface="Arial"/>
                <a:cs typeface="Arial"/>
                <a:sym typeface="Arial"/>
              </a:rPr>
              <a:t>Smart and Savvy: Negotiation Strategies in Academia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. Meadow Communications.</a:t>
            </a: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Snow, Shane.</a:t>
            </a:r>
            <a:r>
              <a:rPr lang="en-US" sz="1200" i="1" dirty="0">
                <a:latin typeface="Arial"/>
                <a:ea typeface="Arial"/>
                <a:cs typeface="Arial"/>
                <a:sym typeface="Arial"/>
              </a:rPr>
              <a:t> Intellectual Humility: the Ultimate Guide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US" sz="1200" dirty="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 </a:t>
            </a:r>
            <a:r>
              <a:rPr lang="en-US" sz="1200" u="sng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https://www.shanesnow.com/articles/intellectual-humility</a:t>
            </a:r>
            <a:r>
              <a:rPr lang="en-US" sz="1200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45720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u="sng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https://www.shanesnow.com/take-the-intellectual-humility-assessment</a:t>
            </a:r>
            <a:endParaRPr sz="1200" u="sng" dirty="0">
              <a:solidFill>
                <a:srgbClr val="1155CC"/>
              </a:solidFill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595</Words>
  <Application>Microsoft Macintosh PowerPoint</Application>
  <PresentationFormat>On-screen Show (4:3)</PresentationFormat>
  <Paragraphs>69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Georgia</vt:lpstr>
      <vt:lpstr>Merriweather</vt:lpstr>
      <vt:lpstr>Calibri</vt:lpstr>
      <vt:lpstr>Arial</vt:lpstr>
      <vt:lpstr>Office Theme</vt:lpstr>
      <vt:lpstr>PowerPoint Presentation</vt:lpstr>
      <vt:lpstr>A few references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Caroline Adams</cp:lastModifiedBy>
  <cp:revision>2</cp:revision>
  <dcterms:modified xsi:type="dcterms:W3CDTF">2019-05-16T16:38:32Z</dcterms:modified>
</cp:coreProperties>
</file>